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98" r:id="rId4"/>
    <p:sldId id="257" r:id="rId6"/>
    <p:sldId id="258" r:id="rId7"/>
    <p:sldId id="260" r:id="rId8"/>
    <p:sldId id="262" r:id="rId9"/>
    <p:sldId id="263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79" r:id="rId22"/>
    <p:sldId id="280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1" r:id="rId31"/>
    <p:sldId id="295" r:id="rId32"/>
    <p:sldId id="293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B73E"/>
    <a:srgbClr val="43C0D4"/>
    <a:srgbClr val="F09E17"/>
    <a:srgbClr val="E766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7" Type="http://schemas.openxmlformats.org/officeDocument/2006/relationships/tags" Target="tags/tag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14600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ppt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" y="0"/>
            <a:ext cx="1224343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88388" cy="6857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microsoft.com/office/2007/relationships/media" Target="../media/media1.wma"/><Relationship Id="rId3" Type="http://schemas.openxmlformats.org/officeDocument/2006/relationships/audio" Target="../media/media1.wma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图片 10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0"/>
            <a:ext cx="12188385" cy="6857999"/>
          </a:xfrm>
          <a:prstGeom prst="rect">
            <a:avLst/>
          </a:prstGeom>
        </p:spPr>
      </p:pic>
      <p:sp>
        <p:nvSpPr>
          <p:cNvPr id="110" name="TextBox 58"/>
          <p:cNvSpPr txBox="1"/>
          <p:nvPr/>
        </p:nvSpPr>
        <p:spPr>
          <a:xfrm>
            <a:off x="1991360" y="1340485"/>
            <a:ext cx="704469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6400" b="1" dirty="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学前教育简笔画</a:t>
            </a:r>
            <a:endParaRPr lang="zh-CN" sz="6400" b="1" dirty="0"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6400" b="1" dirty="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教程</a:t>
            </a:r>
            <a:endParaRPr lang="zh-CN" sz="6400" b="1" dirty="0"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pic>
        <p:nvPicPr>
          <p:cNvPr id="6" name="57d82d0e8bc9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822152" y="838804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3541756" cy="420370"/>
            <a:chOff x="568442" y="319364"/>
            <a:chExt cx="354175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344424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三、蔬果的特征与表现方法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771525" y="1344930"/>
            <a:ext cx="1031557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蔬果的基本结构可以分为叶类和果类，形状有叶形、花形和果形。水果的结构基本相同，只是形状有所差异，一般分为圆形和圆柱形。简笔蔬果只要抓住基本的几何形体特征，化繁为简，就能较好地表现出蔬果的形象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3440" y="2917190"/>
            <a:ext cx="4696460" cy="2898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595" y="3636645"/>
            <a:ext cx="4191000" cy="1924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" name="Group 6"/>
          <p:cNvGrpSpPr/>
          <p:nvPr/>
        </p:nvGrpSpPr>
        <p:grpSpPr>
          <a:xfrm>
            <a:off x="1327649" y="1654173"/>
            <a:ext cx="3096000" cy="3754800"/>
            <a:chOff x="1785484" y="2457125"/>
            <a:chExt cx="2445046" cy="3371023"/>
          </a:xfrm>
        </p:grpSpPr>
        <p:sp>
          <p:nvSpPr>
            <p:cNvPr id="25" name="Rectangle 7"/>
            <p:cNvSpPr/>
            <p:nvPr/>
          </p:nvSpPr>
          <p:spPr>
            <a:xfrm>
              <a:off x="1785484" y="3587288"/>
              <a:ext cx="2445046" cy="224086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>
                <a:defRPr/>
              </a:pPr>
              <a:endParaRPr lang="en-US" sz="2400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Rectangle 8"/>
            <p:cNvSpPr/>
            <p:nvPr/>
          </p:nvSpPr>
          <p:spPr>
            <a:xfrm>
              <a:off x="1785484" y="2457125"/>
              <a:ext cx="2445046" cy="1135083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>
                <a:defRPr/>
              </a:pPr>
              <a:endParaRPr lang="en-US" sz="2400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7" name="Group 9"/>
            <p:cNvGrpSpPr/>
            <p:nvPr/>
          </p:nvGrpSpPr>
          <p:grpSpPr>
            <a:xfrm>
              <a:off x="2377974" y="2605347"/>
              <a:ext cx="1254760" cy="798104"/>
              <a:chOff x="5388636" y="2539916"/>
              <a:chExt cx="1254760" cy="798104"/>
            </a:xfrm>
          </p:grpSpPr>
          <p:sp>
            <p:nvSpPr>
              <p:cNvPr id="57" name="TextBox 46"/>
              <p:cNvSpPr txBox="1"/>
              <p:nvPr/>
            </p:nvSpPr>
            <p:spPr>
              <a:xfrm>
                <a:off x="5388636" y="2539916"/>
                <a:ext cx="1254760" cy="7067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ctr">
                  <a:defRPr/>
                </a:pPr>
                <a:r>
                  <a:rPr lang="en-US" sz="2400" kern="0" dirty="0">
                    <a:solidFill>
                      <a:sysClr val="window" lastClr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$</a:t>
                </a:r>
                <a:r>
                  <a:rPr lang="en-US" sz="4000" kern="0" dirty="0">
                    <a:solidFill>
                      <a:sysClr val="window" lastClr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300</a:t>
                </a:r>
                <a:endParaRPr lang="en-US" sz="4000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58" name="TextBox 47"/>
              <p:cNvSpPr txBox="1"/>
              <p:nvPr/>
            </p:nvSpPr>
            <p:spPr>
              <a:xfrm>
                <a:off x="5748938" y="3082750"/>
                <a:ext cx="694118" cy="2552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ctr">
                  <a:defRPr/>
                </a:pPr>
                <a:r>
                  <a:rPr lang="en-US" sz="1065" kern="0" dirty="0">
                    <a:solidFill>
                      <a:sysClr val="window" lastClr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per year</a:t>
                </a:r>
                <a:endParaRPr lang="en-US" sz="2000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28" name="Group 10"/>
            <p:cNvGrpSpPr/>
            <p:nvPr/>
          </p:nvGrpSpPr>
          <p:grpSpPr>
            <a:xfrm>
              <a:off x="2102998" y="3909204"/>
              <a:ext cx="1810018" cy="1590689"/>
              <a:chOff x="2102998" y="3688446"/>
              <a:chExt cx="1810018" cy="1590689"/>
            </a:xfrm>
          </p:grpSpPr>
          <p:grpSp>
            <p:nvGrpSpPr>
              <p:cNvPr id="29" name="Group 11"/>
              <p:cNvGrpSpPr/>
              <p:nvPr/>
            </p:nvGrpSpPr>
            <p:grpSpPr>
              <a:xfrm>
                <a:off x="2102998" y="4042460"/>
                <a:ext cx="1810018" cy="890899"/>
                <a:chOff x="4775200" y="4206010"/>
                <a:chExt cx="2641600" cy="1057563"/>
              </a:xfrm>
            </p:grpSpPr>
            <p:cxnSp>
              <p:nvCxnSpPr>
                <p:cNvPr id="54" name="Straight Connector 16"/>
                <p:cNvCxnSpPr/>
                <p:nvPr/>
              </p:nvCxnSpPr>
              <p:spPr>
                <a:xfrm>
                  <a:off x="4775200" y="4206010"/>
                  <a:ext cx="26416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55" name="Straight Connector 17"/>
                <p:cNvCxnSpPr/>
                <p:nvPr/>
              </p:nvCxnSpPr>
              <p:spPr>
                <a:xfrm>
                  <a:off x="4775200" y="4735946"/>
                  <a:ext cx="26416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56" name="Straight Connector 18"/>
                <p:cNvCxnSpPr/>
                <p:nvPr/>
              </p:nvCxnSpPr>
              <p:spPr>
                <a:xfrm>
                  <a:off x="4775200" y="5263573"/>
                  <a:ext cx="26416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30" name="TextBox 39"/>
              <p:cNvSpPr txBox="1"/>
              <p:nvPr/>
            </p:nvSpPr>
            <p:spPr>
              <a:xfrm>
                <a:off x="2487422" y="3688446"/>
                <a:ext cx="1076960" cy="2552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>
                  <a:defRPr/>
                </a:pPr>
                <a:r>
                  <a:rPr lang="en-US" sz="1065" kern="0" dirty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Single Edition</a:t>
                </a:r>
                <a:endParaRPr lang="en-US" sz="1065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51" name="TextBox 40"/>
              <p:cNvSpPr txBox="1"/>
              <p:nvPr/>
            </p:nvSpPr>
            <p:spPr>
              <a:xfrm>
                <a:off x="2307885" y="4134868"/>
                <a:ext cx="1439545" cy="2552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>
                  <a:defRPr/>
                </a:pPr>
                <a:r>
                  <a:rPr lang="en-US" sz="1065" kern="0" dirty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30gb Cloud Service</a:t>
                </a:r>
                <a:endParaRPr lang="en-US" sz="1065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52" name="TextBox 41"/>
              <p:cNvSpPr txBox="1"/>
              <p:nvPr/>
            </p:nvSpPr>
            <p:spPr>
              <a:xfrm>
                <a:off x="2705430" y="4581289"/>
                <a:ext cx="595630" cy="2552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>
                  <a:defRPr/>
                </a:pPr>
                <a:r>
                  <a:rPr lang="en-US" sz="1065" kern="0" dirty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3 User</a:t>
                </a:r>
                <a:endParaRPr lang="en-US" sz="1065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53" name="TextBox 42"/>
              <p:cNvSpPr txBox="1"/>
              <p:nvPr/>
            </p:nvSpPr>
            <p:spPr>
              <a:xfrm>
                <a:off x="2521887" y="5023865"/>
                <a:ext cx="979170" cy="2552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>
                  <a:defRPr/>
                </a:pPr>
                <a:r>
                  <a:rPr lang="en-US" sz="1065" kern="0" dirty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Free Update</a:t>
                </a:r>
                <a:endParaRPr lang="en-US" sz="1065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</p:grpSp>
      </p:grpSp>
      <p:grpSp>
        <p:nvGrpSpPr>
          <p:cNvPr id="59" name="Group 21"/>
          <p:cNvGrpSpPr/>
          <p:nvPr/>
        </p:nvGrpSpPr>
        <p:grpSpPr>
          <a:xfrm>
            <a:off x="8113871" y="1636393"/>
            <a:ext cx="3096000" cy="3754800"/>
            <a:chOff x="7961471" y="2457126"/>
            <a:chExt cx="2445046" cy="3371022"/>
          </a:xfrm>
        </p:grpSpPr>
        <p:sp>
          <p:nvSpPr>
            <p:cNvPr id="60" name="Rectangle 22"/>
            <p:cNvSpPr/>
            <p:nvPr/>
          </p:nvSpPr>
          <p:spPr>
            <a:xfrm>
              <a:off x="7961471" y="3587288"/>
              <a:ext cx="2445046" cy="224086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>
                <a:defRPr/>
              </a:pPr>
              <a:endParaRPr lang="en-US" sz="2400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Rectangle 23"/>
            <p:cNvSpPr/>
            <p:nvPr/>
          </p:nvSpPr>
          <p:spPr>
            <a:xfrm>
              <a:off x="7961471" y="2457126"/>
              <a:ext cx="2445046" cy="1130162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>
                <a:defRPr/>
              </a:pPr>
              <a:endParaRPr lang="en-US" sz="2400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62" name="Group 24"/>
            <p:cNvGrpSpPr/>
            <p:nvPr/>
          </p:nvGrpSpPr>
          <p:grpSpPr>
            <a:xfrm>
              <a:off x="8556616" y="2605347"/>
              <a:ext cx="1254760" cy="798104"/>
              <a:chOff x="5388636" y="2539916"/>
              <a:chExt cx="1254760" cy="798104"/>
            </a:xfrm>
          </p:grpSpPr>
          <p:sp>
            <p:nvSpPr>
              <p:cNvPr id="72" name="TextBox 83"/>
              <p:cNvSpPr txBox="1"/>
              <p:nvPr/>
            </p:nvSpPr>
            <p:spPr>
              <a:xfrm>
                <a:off x="5388636" y="2539916"/>
                <a:ext cx="1254760" cy="7067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ctr">
                  <a:defRPr/>
                </a:pPr>
                <a:r>
                  <a:rPr lang="en-US" sz="2400" kern="0" dirty="0">
                    <a:solidFill>
                      <a:sysClr val="window" lastClr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$</a:t>
                </a:r>
                <a:r>
                  <a:rPr lang="en-US" sz="4000" kern="0" dirty="0">
                    <a:solidFill>
                      <a:sysClr val="window" lastClr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900</a:t>
                </a:r>
                <a:endParaRPr lang="en-US" sz="4000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73" name="TextBox 84"/>
              <p:cNvSpPr txBox="1"/>
              <p:nvPr/>
            </p:nvSpPr>
            <p:spPr>
              <a:xfrm>
                <a:off x="5748938" y="3082750"/>
                <a:ext cx="694118" cy="2552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ctr">
                  <a:defRPr/>
                </a:pPr>
                <a:r>
                  <a:rPr lang="en-US" sz="1065" kern="0" dirty="0">
                    <a:solidFill>
                      <a:sysClr val="window" lastClr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per year</a:t>
                </a:r>
                <a:endParaRPr lang="en-US" sz="2000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63" name="Group 25"/>
            <p:cNvGrpSpPr/>
            <p:nvPr/>
          </p:nvGrpSpPr>
          <p:grpSpPr>
            <a:xfrm>
              <a:off x="8278985" y="3909204"/>
              <a:ext cx="1810018" cy="1590689"/>
              <a:chOff x="2102998" y="3688446"/>
              <a:chExt cx="1810018" cy="1590689"/>
            </a:xfrm>
          </p:grpSpPr>
          <p:grpSp>
            <p:nvGrpSpPr>
              <p:cNvPr id="64" name="Group 26"/>
              <p:cNvGrpSpPr/>
              <p:nvPr/>
            </p:nvGrpSpPr>
            <p:grpSpPr>
              <a:xfrm>
                <a:off x="2102998" y="4042460"/>
                <a:ext cx="1810018" cy="890899"/>
                <a:chOff x="4775200" y="4206010"/>
                <a:chExt cx="2641600" cy="1057563"/>
              </a:xfrm>
            </p:grpSpPr>
            <p:cxnSp>
              <p:nvCxnSpPr>
                <p:cNvPr id="69" name="Straight Connector 31"/>
                <p:cNvCxnSpPr/>
                <p:nvPr/>
              </p:nvCxnSpPr>
              <p:spPr>
                <a:xfrm>
                  <a:off x="4775200" y="4206010"/>
                  <a:ext cx="26416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70" name="Straight Connector 32"/>
                <p:cNvCxnSpPr/>
                <p:nvPr/>
              </p:nvCxnSpPr>
              <p:spPr>
                <a:xfrm>
                  <a:off x="4775200" y="4735946"/>
                  <a:ext cx="26416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71" name="Straight Connector 33"/>
                <p:cNvCxnSpPr/>
                <p:nvPr/>
              </p:nvCxnSpPr>
              <p:spPr>
                <a:xfrm>
                  <a:off x="4775200" y="5263573"/>
                  <a:ext cx="26416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65" name="TextBox 54"/>
              <p:cNvSpPr txBox="1"/>
              <p:nvPr/>
            </p:nvSpPr>
            <p:spPr>
              <a:xfrm>
                <a:off x="2487422" y="3688446"/>
                <a:ext cx="1076960" cy="2552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>
                  <a:defRPr/>
                </a:pPr>
                <a:r>
                  <a:rPr lang="en-US" sz="1065" kern="0" dirty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Single Edition</a:t>
                </a:r>
                <a:endParaRPr lang="en-US" sz="1065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66" name="TextBox 55"/>
              <p:cNvSpPr txBox="1"/>
              <p:nvPr/>
            </p:nvSpPr>
            <p:spPr>
              <a:xfrm>
                <a:off x="2307885" y="4134867"/>
                <a:ext cx="1439545" cy="2552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>
                  <a:defRPr/>
                </a:pPr>
                <a:r>
                  <a:rPr lang="en-US" sz="1065" kern="0" dirty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30gb Cloud Service</a:t>
                </a:r>
                <a:endParaRPr lang="en-US" sz="1065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67" name="TextBox 56"/>
              <p:cNvSpPr txBox="1"/>
              <p:nvPr/>
            </p:nvSpPr>
            <p:spPr>
              <a:xfrm>
                <a:off x="2705430" y="4581290"/>
                <a:ext cx="595630" cy="2552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>
                  <a:defRPr/>
                </a:pPr>
                <a:r>
                  <a:rPr lang="en-US" sz="1065" kern="0" dirty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3 User</a:t>
                </a:r>
                <a:endParaRPr lang="en-US" sz="1065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68" name="TextBox 57"/>
              <p:cNvSpPr txBox="1"/>
              <p:nvPr/>
            </p:nvSpPr>
            <p:spPr>
              <a:xfrm>
                <a:off x="2521887" y="5023865"/>
                <a:ext cx="979170" cy="2552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>
                  <a:defRPr/>
                </a:pPr>
                <a:r>
                  <a:rPr lang="en-US" sz="1065" kern="0" dirty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Free Update</a:t>
                </a:r>
                <a:endParaRPr lang="en-US" sz="1065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</p:grpSp>
      </p:grpSp>
      <p:grpSp>
        <p:nvGrpSpPr>
          <p:cNvPr id="74" name="Group 36"/>
          <p:cNvGrpSpPr/>
          <p:nvPr/>
        </p:nvGrpSpPr>
        <p:grpSpPr>
          <a:xfrm>
            <a:off x="4700443" y="1655768"/>
            <a:ext cx="3095915" cy="3753427"/>
            <a:chOff x="4548043" y="2324099"/>
            <a:chExt cx="3095914" cy="3753427"/>
          </a:xfrm>
        </p:grpSpPr>
        <p:sp>
          <p:nvSpPr>
            <p:cNvPr id="75" name="Rectangle 37"/>
            <p:cNvSpPr/>
            <p:nvPr/>
          </p:nvSpPr>
          <p:spPr>
            <a:xfrm>
              <a:off x="4548044" y="3587288"/>
              <a:ext cx="3095913" cy="249023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>
                <a:defRPr/>
              </a:pPr>
              <a:endParaRPr lang="en-US" sz="2400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Rectangle 38"/>
            <p:cNvSpPr/>
            <p:nvPr/>
          </p:nvSpPr>
          <p:spPr>
            <a:xfrm>
              <a:off x="4548043" y="2324099"/>
              <a:ext cx="3095913" cy="1268110"/>
            </a:xfrm>
            <a:prstGeom prst="rect">
              <a:avLst/>
            </a:prstGeom>
            <a:solidFill>
              <a:srgbClr val="E242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>
                <a:defRPr/>
              </a:pPr>
              <a:endParaRPr lang="en-US" sz="2400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7" name="Group 39"/>
            <p:cNvGrpSpPr/>
            <p:nvPr/>
          </p:nvGrpSpPr>
          <p:grpSpPr>
            <a:xfrm>
              <a:off x="5379086" y="2495657"/>
              <a:ext cx="1433830" cy="923585"/>
              <a:chOff x="5299100" y="2539916"/>
              <a:chExt cx="1433830" cy="923585"/>
            </a:xfrm>
          </p:grpSpPr>
          <p:sp>
            <p:nvSpPr>
              <p:cNvPr id="87" name="TextBox 98"/>
              <p:cNvSpPr txBox="1"/>
              <p:nvPr/>
            </p:nvSpPr>
            <p:spPr>
              <a:xfrm>
                <a:off x="5299100" y="2539916"/>
                <a:ext cx="1433830" cy="829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ctr">
                  <a:defRPr/>
                </a:pPr>
                <a:r>
                  <a:rPr lang="en-US" sz="2400" kern="0" dirty="0">
                    <a:solidFill>
                      <a:sysClr val="window" lastClr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$</a:t>
                </a:r>
                <a:r>
                  <a:rPr lang="en-US" sz="4800" kern="0" dirty="0">
                    <a:solidFill>
                      <a:sysClr val="window" lastClr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600</a:t>
                </a:r>
                <a:endParaRPr lang="en-US" sz="4800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88" name="TextBox 99"/>
              <p:cNvSpPr txBox="1"/>
              <p:nvPr/>
            </p:nvSpPr>
            <p:spPr>
              <a:xfrm>
                <a:off x="5725626" y="3187911"/>
                <a:ext cx="740746" cy="2755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ctr">
                  <a:defRPr/>
                </a:pPr>
                <a:r>
                  <a:rPr lang="en-US" sz="1200" kern="0" dirty="0">
                    <a:solidFill>
                      <a:sysClr val="window" lastClr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per year</a:t>
                </a:r>
                <a:endParaRPr lang="en-US" sz="2800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78" name="Group 40"/>
            <p:cNvGrpSpPr/>
            <p:nvPr/>
          </p:nvGrpSpPr>
          <p:grpSpPr>
            <a:xfrm>
              <a:off x="4950079" y="3953185"/>
              <a:ext cx="2291842" cy="1757035"/>
              <a:chOff x="4950079" y="3926142"/>
              <a:chExt cx="2291842" cy="1757035"/>
            </a:xfrm>
          </p:grpSpPr>
          <p:grpSp>
            <p:nvGrpSpPr>
              <p:cNvPr id="79" name="Group 41"/>
              <p:cNvGrpSpPr/>
              <p:nvPr/>
            </p:nvGrpSpPr>
            <p:grpSpPr>
              <a:xfrm>
                <a:off x="4950079" y="4304553"/>
                <a:ext cx="2291842" cy="991962"/>
                <a:chOff x="4775200" y="4206010"/>
                <a:chExt cx="2641600" cy="1057563"/>
              </a:xfrm>
            </p:grpSpPr>
            <p:cxnSp>
              <p:nvCxnSpPr>
                <p:cNvPr id="84" name="Straight Connector 46"/>
                <p:cNvCxnSpPr/>
                <p:nvPr/>
              </p:nvCxnSpPr>
              <p:spPr>
                <a:xfrm>
                  <a:off x="4775200" y="4206010"/>
                  <a:ext cx="26416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85" name="Straight Connector 47"/>
                <p:cNvCxnSpPr/>
                <p:nvPr/>
              </p:nvCxnSpPr>
              <p:spPr>
                <a:xfrm>
                  <a:off x="4775200" y="4735946"/>
                  <a:ext cx="26416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86" name="Straight Connector 48"/>
                <p:cNvCxnSpPr/>
                <p:nvPr/>
              </p:nvCxnSpPr>
              <p:spPr>
                <a:xfrm>
                  <a:off x="4775200" y="5263573"/>
                  <a:ext cx="26416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80" name="TextBox 91"/>
              <p:cNvSpPr txBox="1"/>
              <p:nvPr/>
            </p:nvSpPr>
            <p:spPr>
              <a:xfrm>
                <a:off x="5436204" y="3926142"/>
                <a:ext cx="1360805" cy="2755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>
                  <a:defRPr/>
                </a:pPr>
                <a:r>
                  <a:rPr lang="en-US" sz="1200" kern="0" dirty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Business Edition</a:t>
                </a:r>
                <a:endParaRPr lang="en-US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81" name="TextBox 92"/>
              <p:cNvSpPr txBox="1"/>
              <p:nvPr/>
            </p:nvSpPr>
            <p:spPr>
              <a:xfrm>
                <a:off x="5341627" y="4420089"/>
                <a:ext cx="1595120" cy="2755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>
                  <a:defRPr/>
                </a:pPr>
                <a:r>
                  <a:rPr lang="en-US" sz="1200" kern="0" dirty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60gb Cloud Service</a:t>
                </a:r>
                <a:endParaRPr lang="en-US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82" name="TextBox 93"/>
              <p:cNvSpPr txBox="1"/>
              <p:nvPr/>
            </p:nvSpPr>
            <p:spPr>
              <a:xfrm>
                <a:off x="5776041" y="4911756"/>
                <a:ext cx="646430" cy="2755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>
                  <a:defRPr/>
                </a:pPr>
                <a:r>
                  <a:rPr lang="en-US" sz="1200" kern="0" dirty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6 User</a:t>
                </a:r>
                <a:endParaRPr lang="en-US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83" name="TextBox 94"/>
              <p:cNvSpPr txBox="1"/>
              <p:nvPr/>
            </p:nvSpPr>
            <p:spPr>
              <a:xfrm>
                <a:off x="5576403" y="5407587"/>
                <a:ext cx="1076325" cy="2755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>
                  <a:defRPr/>
                </a:pPr>
                <a:r>
                  <a:rPr lang="en-US" sz="1200" kern="0" dirty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Light" panose="020B0306030504020204" pitchFamily="34" charset="0"/>
                  </a:rPr>
                  <a:t>Free Update</a:t>
                </a:r>
                <a:endParaRPr lang="en-US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pitchFamily="34" charset="0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79448" y="260073"/>
            <a:ext cx="3541756" cy="420370"/>
            <a:chOff x="568442" y="319364"/>
            <a:chExt cx="354175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344424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三、蔬果的特征与表现方法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等腰三角形 1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10800000">
            <a:off x="4831080" y="3937635"/>
            <a:ext cx="2169795" cy="1847850"/>
          </a:xfrm>
          <a:prstGeom prst="triangle">
            <a:avLst/>
          </a:prstGeom>
          <a:solidFill>
            <a:srgbClr val="F09E17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135" kern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等腰三角形 7"/>
          <p:cNvSpPr/>
          <p:nvPr/>
        </p:nvSpPr>
        <p:spPr>
          <a:xfrm>
            <a:off x="6201410" y="4084320"/>
            <a:ext cx="2101850" cy="1786890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765052" y="1500603"/>
                </a:lnTo>
                <a:lnTo>
                  <a:pt x="0" y="1500603"/>
                </a:lnTo>
                <a:lnTo>
                  <a:pt x="375894" y="861452"/>
                </a:lnTo>
                <a:lnTo>
                  <a:pt x="464514" y="915388"/>
                </a:lnTo>
                <a:lnTo>
                  <a:pt x="392059" y="1034436"/>
                </a:lnTo>
                <a:lnTo>
                  <a:pt x="748236" y="924919"/>
                </a:lnTo>
                <a:lnTo>
                  <a:pt x="681880" y="558240"/>
                </a:lnTo>
                <a:lnTo>
                  <a:pt x="609424" y="677289"/>
                </a:lnTo>
                <a:lnTo>
                  <a:pt x="517210" y="621166"/>
                </a:lnTo>
                <a:close/>
              </a:path>
            </a:pathLst>
          </a:custGeom>
          <a:solidFill>
            <a:srgbClr val="6AB73E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135" kern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等腰三角形 6"/>
          <p:cNvSpPr/>
          <p:nvPr/>
        </p:nvSpPr>
        <p:spPr>
          <a:xfrm>
            <a:off x="4878070" y="1916430"/>
            <a:ext cx="2139315" cy="1749425"/>
          </a:xfrm>
          <a:custGeom>
            <a:avLst/>
            <a:gdLst/>
            <a:ahLst/>
            <a:cxnLst/>
            <a:rect l="l" t="t" r="r" b="b"/>
            <a:pathLst>
              <a:path w="1796802" h="1469072">
                <a:moveTo>
                  <a:pt x="898401" y="0"/>
                </a:moveTo>
                <a:lnTo>
                  <a:pt x="1796802" y="1469072"/>
                </a:lnTo>
                <a:lnTo>
                  <a:pt x="1015417" y="1469072"/>
                </a:lnTo>
                <a:lnTo>
                  <a:pt x="1015417" y="1372637"/>
                </a:lnTo>
                <a:lnTo>
                  <a:pt x="1154781" y="1372637"/>
                </a:lnTo>
                <a:lnTo>
                  <a:pt x="876052" y="1125318"/>
                </a:lnTo>
                <a:lnTo>
                  <a:pt x="597323" y="1372637"/>
                </a:lnTo>
                <a:lnTo>
                  <a:pt x="736688" y="1372637"/>
                </a:lnTo>
                <a:lnTo>
                  <a:pt x="736688" y="1469072"/>
                </a:lnTo>
                <a:lnTo>
                  <a:pt x="0" y="1469072"/>
                </a:lnTo>
                <a:close/>
              </a:path>
            </a:pathLst>
          </a:custGeom>
          <a:solidFill>
            <a:srgbClr val="E76668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135" kern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3587115" y="4074795"/>
            <a:ext cx="2101850" cy="1786890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236032" y="601083"/>
                </a:lnTo>
                <a:lnTo>
                  <a:pt x="1121186" y="667974"/>
                </a:lnTo>
                <a:lnTo>
                  <a:pt x="1051045" y="547547"/>
                </a:lnTo>
                <a:lnTo>
                  <a:pt x="977616" y="912876"/>
                </a:lnTo>
                <a:lnTo>
                  <a:pt x="1331611" y="1029255"/>
                </a:lnTo>
                <a:lnTo>
                  <a:pt x="1261469" y="908828"/>
                </a:lnTo>
                <a:lnTo>
                  <a:pt x="1377332" y="841344"/>
                </a:lnTo>
                <a:lnTo>
                  <a:pt x="1765052" y="1500603"/>
                </a:lnTo>
                <a:lnTo>
                  <a:pt x="0" y="1500603"/>
                </a:lnTo>
                <a:close/>
              </a:path>
            </a:pathLst>
          </a:custGeom>
          <a:solidFill>
            <a:srgbClr val="43C0D4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135" kern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768075" y="1548347"/>
            <a:ext cx="3397885" cy="1820021"/>
            <a:chOff x="5740568" y="2240383"/>
            <a:chExt cx="2548414" cy="1365016"/>
          </a:xfrm>
        </p:grpSpPr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 flipH="1">
              <a:off x="5783907" y="2563280"/>
              <a:ext cx="2505075" cy="8434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在教学简笔画中经常把植物进行拟人化设计，这样可以使植物具有人格特征，有利于故事情节的创设，能够更好地表现主题，使画面更加生动活泼。</a:t>
              </a:r>
              <a:endParaRPr lang="zh-CN" altLang="en-US" sz="1400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TextBox 11"/>
            <p:cNvSpPr txBox="1">
              <a:spLocks noChangeArrowheads="1"/>
            </p:cNvSpPr>
            <p:nvPr/>
          </p:nvSpPr>
          <p:spPr bwMode="auto">
            <a:xfrm flipH="1">
              <a:off x="5783906" y="2240383"/>
              <a:ext cx="1866424" cy="27622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kern="0" dirty="0">
                  <a:solidFill>
                    <a:srgbClr val="E76668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（三）拟人画法</a:t>
              </a:r>
              <a:endParaRPr lang="zh-CN" altLang="en-US" b="1" kern="0" dirty="0">
                <a:solidFill>
                  <a:srgbClr val="E7666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5740568" y="3605399"/>
              <a:ext cx="2548069" cy="0"/>
            </a:xfrm>
            <a:prstGeom prst="line">
              <a:avLst/>
            </a:prstGeom>
            <a:noFill/>
            <a:ln w="12700" cap="flat" cmpd="sng" algn="ctr">
              <a:solidFill>
                <a:srgbClr val="E76668"/>
              </a:solidFill>
              <a:prstDash val="sysDot"/>
              <a:headEnd type="oval"/>
              <a:tailEnd type="oval"/>
            </a:ln>
            <a:effectLst/>
          </p:spPr>
        </p:cxnSp>
      </p:grpSp>
      <p:grpSp>
        <p:nvGrpSpPr>
          <p:cNvPr id="20" name="组合 19"/>
          <p:cNvGrpSpPr/>
          <p:nvPr/>
        </p:nvGrpSpPr>
        <p:grpSpPr>
          <a:xfrm>
            <a:off x="855328" y="3352854"/>
            <a:ext cx="3519977" cy="1601935"/>
            <a:chOff x="821899" y="3395351"/>
            <a:chExt cx="2639983" cy="1201451"/>
          </a:xfrm>
        </p:grpSpPr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 flipH="1">
              <a:off x="821899" y="3725868"/>
              <a:ext cx="2568893" cy="8434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植物的种类较多，形体结构复杂，用简笔画的形式表现时，就必须对其进行简化和省略。将复杂的形体简化成几何形，化繁为简，从而形成完整、简洁的画面。</a:t>
              </a:r>
              <a:endParaRPr lang="zh-CN" altLang="en-US" sz="1400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844283" y="3395351"/>
              <a:ext cx="2026444" cy="27622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kern="0" dirty="0">
                  <a:solidFill>
                    <a:srgbClr val="43C0D4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（一）简化画法</a:t>
              </a:r>
              <a:endParaRPr lang="zh-CN" altLang="en-US" b="1" kern="0" dirty="0">
                <a:solidFill>
                  <a:srgbClr val="43C0D4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868640" y="4596802"/>
              <a:ext cx="2593242" cy="0"/>
            </a:xfrm>
            <a:prstGeom prst="line">
              <a:avLst/>
            </a:prstGeom>
            <a:noFill/>
            <a:ln w="12700" cap="flat" cmpd="sng" algn="ctr">
              <a:solidFill>
                <a:srgbClr val="43C0D4"/>
              </a:solidFill>
              <a:prstDash val="sysDot"/>
              <a:headEnd type="oval"/>
              <a:tailEnd type="oval"/>
            </a:ln>
            <a:effectLst/>
          </p:spPr>
        </p:cxnSp>
      </p:grpSp>
      <p:grpSp>
        <p:nvGrpSpPr>
          <p:cNvPr id="26" name="组合 25"/>
          <p:cNvGrpSpPr/>
          <p:nvPr/>
        </p:nvGrpSpPr>
        <p:grpSpPr>
          <a:xfrm>
            <a:off x="8005129" y="4227138"/>
            <a:ext cx="3397425" cy="1331680"/>
            <a:chOff x="5654277" y="2606639"/>
            <a:chExt cx="2548069" cy="998760"/>
          </a:xfrm>
        </p:grpSpPr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5799057" y="2927632"/>
              <a:ext cx="2403158" cy="6496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就是在表现植物的形体时，将物体的特征进行夸大表现，从而突出物体的特征，丰富画面。</a:t>
              </a:r>
              <a:endParaRPr lang="zh-CN" altLang="en-US" sz="1400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 flipH="1">
              <a:off x="5771421" y="2606639"/>
              <a:ext cx="1456585" cy="27622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kern="0" dirty="0">
                  <a:solidFill>
                    <a:srgbClr val="6AB73E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（二）夸张画法</a:t>
              </a:r>
              <a:endParaRPr lang="zh-CN" altLang="en-US" b="1" kern="0" dirty="0">
                <a:solidFill>
                  <a:srgbClr val="6AB73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5654277" y="3605399"/>
              <a:ext cx="2548069" cy="0"/>
            </a:xfrm>
            <a:prstGeom prst="line">
              <a:avLst/>
            </a:prstGeom>
            <a:noFill/>
            <a:ln w="12700" cap="flat" cmpd="sng" algn="ctr">
              <a:solidFill>
                <a:srgbClr val="6AB73E"/>
              </a:solidFill>
              <a:prstDash val="sysDot"/>
              <a:headEnd type="oval"/>
              <a:tailEnd type="oval"/>
            </a:ln>
            <a:effectLst/>
          </p:spPr>
        </p:cxnSp>
      </p:grpSp>
      <p:grpSp>
        <p:nvGrpSpPr>
          <p:cNvPr id="36" name="组合 35"/>
          <p:cNvGrpSpPr/>
          <p:nvPr/>
        </p:nvGrpSpPr>
        <p:grpSpPr>
          <a:xfrm>
            <a:off x="479448" y="260073"/>
            <a:ext cx="5172436" cy="420370"/>
            <a:chOff x="568442" y="319364"/>
            <a:chExt cx="5172439" cy="420371"/>
          </a:xfrm>
        </p:grpSpPr>
        <p:sp>
          <p:nvSpPr>
            <p:cNvPr id="37" name="文本框 23"/>
            <p:cNvSpPr txBox="1"/>
            <p:nvPr/>
          </p:nvSpPr>
          <p:spPr>
            <a:xfrm>
              <a:off x="665958" y="319364"/>
              <a:ext cx="5074923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四、植物简笔画的简化、夸张和拟人手法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02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16771" y="2691262"/>
            <a:ext cx="3535680" cy="1476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任务二 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植物简笔画的基本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作画步骤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2182856" cy="420370"/>
            <a:chOff x="568442" y="319364"/>
            <a:chExt cx="218285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208534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一、从整体入手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1499870" y="2573020"/>
            <a:ext cx="3835400" cy="2215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很多初学者在开始画植物时，都是从细节入手，由于没有整体观念，会造成画面比例失调，所以在练习时要从整体入手，如在画菠萝时，从它的果实外形开始画，再画果实的细节，最后再画叶子，这样才能较好地把握叶子的大小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手绘植物简笔画风格卡通小清新花草免抠素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4565" y="773430"/>
            <a:ext cx="5310505" cy="53105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2726416" cy="420370"/>
            <a:chOff x="568442" y="319364"/>
            <a:chExt cx="272641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26289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二、从生长顺序入手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1020445" y="2822575"/>
            <a:ext cx="3959225" cy="1846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在画树木时，初学者习惯从树叶开始画起，最后再画树干，其结果是树叶和树干的大小比例失调，结构错误。所以在画树木时最好是根据其生长顺序，这样能够较好地掌握其比例关系。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5725" y="1771015"/>
            <a:ext cx="6623050" cy="39490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03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07221" y="2908432"/>
            <a:ext cx="39547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任务三 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植物简笔画参考范例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861695"/>
            <a:ext cx="564261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095" y="3822065"/>
            <a:ext cx="7228205" cy="26168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708025"/>
            <a:ext cx="5642610" cy="2466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095" y="3668395"/>
            <a:ext cx="7228205" cy="26168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4045" y="475615"/>
            <a:ext cx="4662805" cy="3239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04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33991" y="3181482"/>
            <a:ext cx="185928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拓展模块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418589" y="427925"/>
            <a:ext cx="2406651" cy="37676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zh-CN" altLang="en-US" sz="2665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教学分析</a:t>
            </a:r>
            <a:endParaRPr lang="en-US" altLang="zh-CN" sz="2665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4890135" y="2140585"/>
            <a:ext cx="6629400" cy="3197225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ClrTx/>
              <a:buSzTx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植物是生物界中的一大类，是百花、草木等的总称，其中包含了树木、灌木，蕨类等我们熟悉的生物。植物的种类繁多，其结构与形态各不相同。在简笔画中植物被分为树木、花草和蔬果等，一般运用在背景之中，丰富画面，对于整体的构图起到点缀的作用。每种植物的轮廓特征都有某种几何形态倾向性，简笔画就是用这种近似的基本形进行表现，这样所画出来的造型就能让人一目了然。如画长着茂盛树叶的树木，简笔画一般不管那些复杂叶子的外形变化，只用简单的圆形、半圆形或三角形等几何形概括树木的整体特征。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493184" y="1316603"/>
            <a:ext cx="1428483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921667" y="1316604"/>
            <a:ext cx="0" cy="679161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531643" y="1995765"/>
            <a:ext cx="3390024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531643" y="1995765"/>
            <a:ext cx="0" cy="405191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531643" y="2400956"/>
            <a:ext cx="274320" cy="0"/>
          </a:xfrm>
          <a:prstGeom prst="line">
            <a:avLst/>
          </a:prstGeom>
          <a:ln>
            <a:prstDash val="dash"/>
            <a:headEnd type="diamond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4402455" y="924560"/>
            <a:ext cx="1948180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                                     </a:t>
            </a:r>
            <a:r>
              <a:rPr lang="zh-CN" altLang="en-US" sz="2135" b="1" spc="30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lt"/>
              </a:rPr>
              <a:t>植物简笔画</a:t>
            </a:r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2249" y="1909651"/>
            <a:ext cx="5702536" cy="3801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5755151" y="2154741"/>
            <a:ext cx="526256" cy="526256"/>
          </a:xfrm>
          <a:prstGeom prst="ellipse">
            <a:avLst/>
          </a:prstGeom>
          <a:solidFill>
            <a:srgbClr val="E242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1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285012" y="3016975"/>
            <a:ext cx="526256" cy="526256"/>
          </a:xfrm>
          <a:prstGeom prst="ellipse">
            <a:avLst/>
          </a:prstGeom>
          <a:solidFill>
            <a:srgbClr val="F09E1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2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285012" y="4030616"/>
            <a:ext cx="526256" cy="526256"/>
          </a:xfrm>
          <a:prstGeom prst="ellipse">
            <a:avLst/>
          </a:prstGeom>
          <a:solidFill>
            <a:srgbClr val="2591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3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755151" y="4892848"/>
            <a:ext cx="526256" cy="526256"/>
          </a:xfrm>
          <a:prstGeom prst="ellipse">
            <a:avLst/>
          </a:prstGeom>
          <a:solidFill>
            <a:srgbClr val="3F3B6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4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3" name="TextBox 38"/>
          <p:cNvSpPr txBox="1"/>
          <p:nvPr/>
        </p:nvSpPr>
        <p:spPr>
          <a:xfrm>
            <a:off x="6331215" y="2201109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E24246"/>
                </a:solidFill>
                <a:latin typeface="微软雅黑" panose="020B0503020204020204" charset="-122"/>
                <a:ea typeface="微软雅黑" panose="020B0503020204020204" charset="-122"/>
              </a:rPr>
              <a:t>单元一　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简笔画概述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TextBox 39"/>
          <p:cNvSpPr txBox="1"/>
          <p:nvPr/>
        </p:nvSpPr>
        <p:spPr>
          <a:xfrm>
            <a:off x="6898345" y="3065205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单元二</a:t>
            </a:r>
            <a:r>
              <a:rPr lang="en-US" altLang="zh-CN" sz="2400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生活用品简笔画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6924201" y="4093808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2591A3"/>
                </a:solidFill>
                <a:latin typeface="微软雅黑" panose="020B0503020204020204" charset="-122"/>
                <a:ea typeface="微软雅黑" panose="020B0503020204020204" charset="-122"/>
              </a:rPr>
              <a:t>单元三</a:t>
            </a:r>
            <a:r>
              <a:rPr lang="en-US" altLang="zh-CN" sz="2400" kern="0" dirty="0">
                <a:solidFill>
                  <a:srgbClr val="2591A3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植物简笔画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TextBox 41"/>
          <p:cNvSpPr txBox="1"/>
          <p:nvPr/>
        </p:nvSpPr>
        <p:spPr>
          <a:xfrm>
            <a:off x="6427225" y="4984021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3F3B6D"/>
                </a:solidFill>
                <a:latin typeface="微软雅黑" panose="020B0503020204020204" charset="-122"/>
                <a:ea typeface="微软雅黑" panose="020B0503020204020204" charset="-122"/>
              </a:rPr>
              <a:t>单元四</a:t>
            </a:r>
            <a:r>
              <a:rPr lang="en-US" altLang="zh-CN" sz="2400" kern="0" dirty="0">
                <a:solidFill>
                  <a:srgbClr val="3F3B6D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景物简笔画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弧形 36"/>
          <p:cNvSpPr/>
          <p:nvPr/>
        </p:nvSpPr>
        <p:spPr>
          <a:xfrm rot="2700000">
            <a:off x="865061" y="1425216"/>
            <a:ext cx="4764533" cy="4764533"/>
          </a:xfrm>
          <a:prstGeom prst="arc">
            <a:avLst/>
          </a:prstGeom>
          <a:noFill/>
          <a:ln w="6350" cap="flat" cmpd="sng" algn="ctr">
            <a:solidFill>
              <a:srgbClr val="394C53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rgbClr val="84B648"/>
              </a:solidFill>
              <a:latin typeface="Lato Light"/>
            </a:endParaRPr>
          </a:p>
        </p:txBody>
      </p:sp>
      <p:sp>
        <p:nvSpPr>
          <p:cNvPr id="38" name="Title 2"/>
          <p:cNvSpPr txBox="1"/>
          <p:nvPr/>
        </p:nvSpPr>
        <p:spPr>
          <a:xfrm>
            <a:off x="1199456" y="807840"/>
            <a:ext cx="3637157" cy="60939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8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E24246"/>
                </a:solidFill>
                <a:effectLst/>
                <a:uLnTx/>
                <a:uFillTx/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目录</a:t>
            </a: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0" lang="en-US" altLang="zh-CN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4851"/>
            <a:ext cx="5141413" cy="317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翻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0.20062 L 0.00208 -0.01018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9" y="-1055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0.075 L 0.00069 -0.00339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2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-0.07284 L 0.00069 -0.00031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1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-0.19877 L -0.00087 -0.00155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10" y="984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bldLvl="0" animBg="1"/>
      <p:bldP spid="29" grpId="2" bldLvl="0" animBg="1"/>
      <p:bldP spid="30" grpId="0" bldLvl="0" animBg="1"/>
      <p:bldP spid="30" grpId="1" bldLvl="0" animBg="1"/>
      <p:bldP spid="30" grpId="2" bldLvl="0" animBg="1"/>
      <p:bldP spid="31" grpId="0" bldLvl="0" animBg="1"/>
      <p:bldP spid="31" grpId="1" bldLvl="0" animBg="1"/>
      <p:bldP spid="31" grpId="2" bldLvl="0" animBg="1"/>
      <p:bldP spid="32" grpId="0" bldLvl="0" animBg="1"/>
      <p:bldP spid="32" grpId="1" bldLvl="0" animBg="1"/>
      <p:bldP spid="32" grpId="2" bldLvl="0" animBg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 bldLvl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Freeform 6"/>
          <p:cNvSpPr>
            <a:spLocks noEditPoints="1"/>
          </p:cNvSpPr>
          <p:nvPr/>
        </p:nvSpPr>
        <p:spPr bwMode="auto">
          <a:xfrm>
            <a:off x="1583499" y="2778059"/>
            <a:ext cx="757617" cy="807045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E7666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>
              <a:defRPr/>
            </a:pPr>
            <a:endParaRPr 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9" name="Freeform 11"/>
          <p:cNvSpPr>
            <a:spLocks noEditPoints="1"/>
          </p:cNvSpPr>
          <p:nvPr/>
        </p:nvSpPr>
        <p:spPr bwMode="auto">
          <a:xfrm>
            <a:off x="4079776" y="2933153"/>
            <a:ext cx="976436" cy="9774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F09E1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>
              <a:defRPr/>
            </a:pPr>
            <a:endParaRPr 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021717" y="1404352"/>
            <a:ext cx="9879583" cy="3604655"/>
            <a:chOff x="759144" y="1100889"/>
            <a:chExt cx="7409687" cy="2703491"/>
          </a:xfrm>
        </p:grpSpPr>
        <p:sp>
          <p:nvSpPr>
            <p:cNvPr id="81" name="圆角矩形 80"/>
            <p:cNvSpPr/>
            <p:nvPr/>
          </p:nvSpPr>
          <p:spPr>
            <a:xfrm>
              <a:off x="759144" y="1877581"/>
              <a:ext cx="1451329" cy="1197043"/>
            </a:xfrm>
            <a:prstGeom prst="roundRect">
              <a:avLst>
                <a:gd name="adj" fmla="val 10000"/>
              </a:avLst>
            </a:prstGeom>
            <a:noFill/>
            <a:ln w="25400" cap="flat" cmpd="sng" algn="ctr">
              <a:solidFill>
                <a:srgbClr val="E76668"/>
              </a:solidFill>
              <a:prstDash val="solid"/>
            </a:ln>
            <a:effectLst/>
          </p:spPr>
        </p:sp>
        <p:sp>
          <p:nvSpPr>
            <p:cNvPr id="82" name="形状 81"/>
            <p:cNvSpPr/>
            <p:nvPr/>
          </p:nvSpPr>
          <p:spPr>
            <a:xfrm>
              <a:off x="1550746" y="2076455"/>
              <a:ext cx="1727925" cy="1727925"/>
            </a:xfrm>
            <a:prstGeom prst="leftCircularArrow">
              <a:avLst>
                <a:gd name="adj1" fmla="val 3886"/>
                <a:gd name="adj2" fmla="val 486698"/>
                <a:gd name="adj3" fmla="val 2262209"/>
                <a:gd name="adj4" fmla="val 9024489"/>
                <a:gd name="adj5" fmla="val 4534"/>
              </a:avLst>
            </a:prstGeom>
            <a:solidFill>
              <a:srgbClr val="E76668"/>
            </a:solidFill>
            <a:ln>
              <a:noFill/>
            </a:ln>
            <a:effectLst/>
          </p:spPr>
        </p:sp>
        <p:sp>
          <p:nvSpPr>
            <p:cNvPr id="83" name="任意多边形 82"/>
            <p:cNvSpPr/>
            <p:nvPr/>
          </p:nvSpPr>
          <p:spPr>
            <a:xfrm>
              <a:off x="1081661" y="2818115"/>
              <a:ext cx="1290070" cy="513018"/>
            </a:xfrm>
            <a:custGeom>
              <a:avLst/>
              <a:gdLst>
                <a:gd name="connsiteX0" fmla="*/ 0 w 1290070"/>
                <a:gd name="connsiteY0" fmla="*/ 51302 h 513018"/>
                <a:gd name="connsiteX1" fmla="*/ 51302 w 1290070"/>
                <a:gd name="connsiteY1" fmla="*/ 0 h 513018"/>
                <a:gd name="connsiteX2" fmla="*/ 1238768 w 1290070"/>
                <a:gd name="connsiteY2" fmla="*/ 0 h 513018"/>
                <a:gd name="connsiteX3" fmla="*/ 1290070 w 1290070"/>
                <a:gd name="connsiteY3" fmla="*/ 51302 h 513018"/>
                <a:gd name="connsiteX4" fmla="*/ 1290070 w 1290070"/>
                <a:gd name="connsiteY4" fmla="*/ 461716 h 513018"/>
                <a:gd name="connsiteX5" fmla="*/ 1238768 w 1290070"/>
                <a:gd name="connsiteY5" fmla="*/ 513018 h 513018"/>
                <a:gd name="connsiteX6" fmla="*/ 51302 w 1290070"/>
                <a:gd name="connsiteY6" fmla="*/ 513018 h 513018"/>
                <a:gd name="connsiteX7" fmla="*/ 0 w 1290070"/>
                <a:gd name="connsiteY7" fmla="*/ 461716 h 513018"/>
                <a:gd name="connsiteX8" fmla="*/ 0 w 1290070"/>
                <a:gd name="connsiteY8" fmla="*/ 51302 h 5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0070" h="513018">
                  <a:moveTo>
                    <a:pt x="0" y="51302"/>
                  </a:moveTo>
                  <a:cubicBezTo>
                    <a:pt x="0" y="22969"/>
                    <a:pt x="22969" y="0"/>
                    <a:pt x="51302" y="0"/>
                  </a:cubicBezTo>
                  <a:lnTo>
                    <a:pt x="1238768" y="0"/>
                  </a:lnTo>
                  <a:cubicBezTo>
                    <a:pt x="1267101" y="0"/>
                    <a:pt x="1290070" y="22969"/>
                    <a:pt x="1290070" y="51302"/>
                  </a:cubicBezTo>
                  <a:lnTo>
                    <a:pt x="1290070" y="461716"/>
                  </a:lnTo>
                  <a:cubicBezTo>
                    <a:pt x="1290070" y="490049"/>
                    <a:pt x="1267101" y="513018"/>
                    <a:pt x="1238768" y="513018"/>
                  </a:cubicBezTo>
                  <a:lnTo>
                    <a:pt x="51302" y="513018"/>
                  </a:lnTo>
                  <a:cubicBezTo>
                    <a:pt x="22969" y="513018"/>
                    <a:pt x="0" y="490049"/>
                    <a:pt x="0" y="461716"/>
                  </a:cubicBezTo>
                  <a:lnTo>
                    <a:pt x="0" y="51302"/>
                  </a:lnTo>
                  <a:close/>
                </a:path>
              </a:pathLst>
            </a:custGeom>
            <a:solidFill>
              <a:srgbClr val="E76668"/>
            </a:solidFill>
            <a:ln w="25400" cap="flat" cmpd="sng" algn="ctr">
              <a:noFill/>
              <a:prstDash val="solid"/>
            </a:ln>
            <a:effectLst/>
          </p:spPr>
          <p:txBody>
            <a:bodyPr spcFirstLastPara="0" vert="horz" wrap="square" lIns="50514" tIns="40354" rIns="50514" bIns="40354" numCol="1" spcCol="1270" anchor="ctr" anchorCtr="0">
              <a:noAutofit/>
            </a:bodyPr>
            <a:lstStyle/>
            <a:p>
              <a:pPr marL="0" marR="0" lvl="0" indent="0" algn="ctr" defTabSz="533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43C0D4"/>
                </a:solidFill>
                <a:effectLst/>
                <a:uLnTx/>
                <a:uFillTx/>
                <a:latin typeface="Palatino Linotype" panose="02040502050505030304"/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2691510" y="1877581"/>
              <a:ext cx="1451329" cy="1197043"/>
            </a:xfrm>
            <a:prstGeom prst="roundRect">
              <a:avLst>
                <a:gd name="adj" fmla="val 10000"/>
              </a:avLst>
            </a:prstGeom>
            <a:noFill/>
            <a:ln w="25400" cap="flat" cmpd="sng" algn="ctr">
              <a:solidFill>
                <a:srgbClr val="F09E17"/>
              </a:solidFill>
              <a:prstDash val="solid"/>
            </a:ln>
            <a:effectLst/>
          </p:spPr>
        </p:sp>
        <p:sp>
          <p:nvSpPr>
            <p:cNvPr id="85" name="环形箭头 84"/>
            <p:cNvSpPr/>
            <p:nvPr/>
          </p:nvSpPr>
          <p:spPr>
            <a:xfrm>
              <a:off x="3471017" y="1100889"/>
              <a:ext cx="1913373" cy="1913373"/>
            </a:xfrm>
            <a:prstGeom prst="circularArrow">
              <a:avLst>
                <a:gd name="adj1" fmla="val 3510"/>
                <a:gd name="adj2" fmla="val 435572"/>
                <a:gd name="adj3" fmla="val 19388917"/>
                <a:gd name="adj4" fmla="val 12575511"/>
                <a:gd name="adj5" fmla="val 4095"/>
              </a:avLst>
            </a:prstGeom>
            <a:solidFill>
              <a:srgbClr val="F09E17"/>
            </a:solidFill>
            <a:ln>
              <a:noFill/>
            </a:ln>
            <a:effectLst/>
          </p:spPr>
        </p:sp>
        <p:sp>
          <p:nvSpPr>
            <p:cNvPr id="86" name="任意多边形 85"/>
            <p:cNvSpPr/>
            <p:nvPr/>
          </p:nvSpPr>
          <p:spPr>
            <a:xfrm>
              <a:off x="3014028" y="1621072"/>
              <a:ext cx="1290070" cy="513018"/>
            </a:xfrm>
            <a:custGeom>
              <a:avLst/>
              <a:gdLst>
                <a:gd name="connsiteX0" fmla="*/ 0 w 1290070"/>
                <a:gd name="connsiteY0" fmla="*/ 51302 h 513018"/>
                <a:gd name="connsiteX1" fmla="*/ 51302 w 1290070"/>
                <a:gd name="connsiteY1" fmla="*/ 0 h 513018"/>
                <a:gd name="connsiteX2" fmla="*/ 1238768 w 1290070"/>
                <a:gd name="connsiteY2" fmla="*/ 0 h 513018"/>
                <a:gd name="connsiteX3" fmla="*/ 1290070 w 1290070"/>
                <a:gd name="connsiteY3" fmla="*/ 51302 h 513018"/>
                <a:gd name="connsiteX4" fmla="*/ 1290070 w 1290070"/>
                <a:gd name="connsiteY4" fmla="*/ 461716 h 513018"/>
                <a:gd name="connsiteX5" fmla="*/ 1238768 w 1290070"/>
                <a:gd name="connsiteY5" fmla="*/ 513018 h 513018"/>
                <a:gd name="connsiteX6" fmla="*/ 51302 w 1290070"/>
                <a:gd name="connsiteY6" fmla="*/ 513018 h 513018"/>
                <a:gd name="connsiteX7" fmla="*/ 0 w 1290070"/>
                <a:gd name="connsiteY7" fmla="*/ 461716 h 513018"/>
                <a:gd name="connsiteX8" fmla="*/ 0 w 1290070"/>
                <a:gd name="connsiteY8" fmla="*/ 51302 h 5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0070" h="513018">
                  <a:moveTo>
                    <a:pt x="0" y="51302"/>
                  </a:moveTo>
                  <a:cubicBezTo>
                    <a:pt x="0" y="22969"/>
                    <a:pt x="22969" y="0"/>
                    <a:pt x="51302" y="0"/>
                  </a:cubicBezTo>
                  <a:lnTo>
                    <a:pt x="1238768" y="0"/>
                  </a:lnTo>
                  <a:cubicBezTo>
                    <a:pt x="1267101" y="0"/>
                    <a:pt x="1290070" y="22969"/>
                    <a:pt x="1290070" y="51302"/>
                  </a:cubicBezTo>
                  <a:lnTo>
                    <a:pt x="1290070" y="461716"/>
                  </a:lnTo>
                  <a:cubicBezTo>
                    <a:pt x="1290070" y="490049"/>
                    <a:pt x="1267101" y="513018"/>
                    <a:pt x="1238768" y="513018"/>
                  </a:cubicBezTo>
                  <a:lnTo>
                    <a:pt x="51302" y="513018"/>
                  </a:lnTo>
                  <a:cubicBezTo>
                    <a:pt x="22969" y="513018"/>
                    <a:pt x="0" y="490049"/>
                    <a:pt x="0" y="461716"/>
                  </a:cubicBezTo>
                  <a:lnTo>
                    <a:pt x="0" y="51302"/>
                  </a:lnTo>
                  <a:close/>
                </a:path>
              </a:pathLst>
            </a:custGeom>
            <a:solidFill>
              <a:srgbClr val="F09E17"/>
            </a:solidFill>
            <a:ln w="25400" cap="flat" cmpd="sng" algn="ctr">
              <a:noFill/>
              <a:prstDash val="solid"/>
            </a:ln>
            <a:effectLst/>
          </p:spPr>
          <p:txBody>
            <a:bodyPr spcFirstLastPara="0" vert="horz" wrap="square" lIns="50514" tIns="40354" rIns="50514" bIns="40354" numCol="1" spcCol="1270" anchor="ctr" anchorCtr="0">
              <a:noAutofit/>
            </a:bodyPr>
            <a:lstStyle/>
            <a:p>
              <a:pPr marL="0" marR="0" lvl="0" indent="0" algn="ctr" defTabSz="533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43C0D4"/>
                </a:solidFill>
                <a:effectLst/>
                <a:uLnTx/>
                <a:uFillTx/>
                <a:latin typeface="Palatino Linotype" panose="02040502050505030304"/>
                <a:ea typeface="宋体" panose="02010600030101010101" pitchFamily="2" charset="-122"/>
              </a:endParaRPr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4623877" y="1877581"/>
              <a:ext cx="1451329" cy="1197043"/>
            </a:xfrm>
            <a:prstGeom prst="roundRect">
              <a:avLst>
                <a:gd name="adj" fmla="val 10000"/>
              </a:avLst>
            </a:prstGeom>
            <a:noFill/>
            <a:ln w="25400" cap="flat" cmpd="sng" algn="ctr">
              <a:solidFill>
                <a:srgbClr val="43C0D4"/>
              </a:solidFill>
              <a:prstDash val="solid"/>
            </a:ln>
            <a:effectLst/>
          </p:spPr>
        </p:sp>
        <p:sp>
          <p:nvSpPr>
            <p:cNvPr id="88" name="形状 87"/>
            <p:cNvSpPr/>
            <p:nvPr/>
          </p:nvSpPr>
          <p:spPr>
            <a:xfrm>
              <a:off x="5415478" y="2076455"/>
              <a:ext cx="1727925" cy="1727925"/>
            </a:xfrm>
            <a:prstGeom prst="leftCircularArrow">
              <a:avLst>
                <a:gd name="adj1" fmla="val 3886"/>
                <a:gd name="adj2" fmla="val 486698"/>
                <a:gd name="adj3" fmla="val 2262209"/>
                <a:gd name="adj4" fmla="val 9024489"/>
                <a:gd name="adj5" fmla="val 4534"/>
              </a:avLst>
            </a:prstGeom>
            <a:solidFill>
              <a:srgbClr val="43C0D4"/>
            </a:solidFill>
            <a:ln>
              <a:noFill/>
            </a:ln>
            <a:effectLst/>
          </p:spPr>
        </p:sp>
        <p:sp>
          <p:nvSpPr>
            <p:cNvPr id="89" name="任意多边形 88"/>
            <p:cNvSpPr/>
            <p:nvPr/>
          </p:nvSpPr>
          <p:spPr>
            <a:xfrm>
              <a:off x="4946394" y="2818115"/>
              <a:ext cx="1290070" cy="513018"/>
            </a:xfrm>
            <a:custGeom>
              <a:avLst/>
              <a:gdLst>
                <a:gd name="connsiteX0" fmla="*/ 0 w 1290070"/>
                <a:gd name="connsiteY0" fmla="*/ 51302 h 513018"/>
                <a:gd name="connsiteX1" fmla="*/ 51302 w 1290070"/>
                <a:gd name="connsiteY1" fmla="*/ 0 h 513018"/>
                <a:gd name="connsiteX2" fmla="*/ 1238768 w 1290070"/>
                <a:gd name="connsiteY2" fmla="*/ 0 h 513018"/>
                <a:gd name="connsiteX3" fmla="*/ 1290070 w 1290070"/>
                <a:gd name="connsiteY3" fmla="*/ 51302 h 513018"/>
                <a:gd name="connsiteX4" fmla="*/ 1290070 w 1290070"/>
                <a:gd name="connsiteY4" fmla="*/ 461716 h 513018"/>
                <a:gd name="connsiteX5" fmla="*/ 1238768 w 1290070"/>
                <a:gd name="connsiteY5" fmla="*/ 513018 h 513018"/>
                <a:gd name="connsiteX6" fmla="*/ 51302 w 1290070"/>
                <a:gd name="connsiteY6" fmla="*/ 513018 h 513018"/>
                <a:gd name="connsiteX7" fmla="*/ 0 w 1290070"/>
                <a:gd name="connsiteY7" fmla="*/ 461716 h 513018"/>
                <a:gd name="connsiteX8" fmla="*/ 0 w 1290070"/>
                <a:gd name="connsiteY8" fmla="*/ 51302 h 5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0070" h="513018">
                  <a:moveTo>
                    <a:pt x="0" y="51302"/>
                  </a:moveTo>
                  <a:cubicBezTo>
                    <a:pt x="0" y="22969"/>
                    <a:pt x="22969" y="0"/>
                    <a:pt x="51302" y="0"/>
                  </a:cubicBezTo>
                  <a:lnTo>
                    <a:pt x="1238768" y="0"/>
                  </a:lnTo>
                  <a:cubicBezTo>
                    <a:pt x="1267101" y="0"/>
                    <a:pt x="1290070" y="22969"/>
                    <a:pt x="1290070" y="51302"/>
                  </a:cubicBezTo>
                  <a:lnTo>
                    <a:pt x="1290070" y="461716"/>
                  </a:lnTo>
                  <a:cubicBezTo>
                    <a:pt x="1290070" y="490049"/>
                    <a:pt x="1267101" y="513018"/>
                    <a:pt x="1238768" y="513018"/>
                  </a:cubicBezTo>
                  <a:lnTo>
                    <a:pt x="51302" y="513018"/>
                  </a:lnTo>
                  <a:cubicBezTo>
                    <a:pt x="22969" y="513018"/>
                    <a:pt x="0" y="490049"/>
                    <a:pt x="0" y="461716"/>
                  </a:cubicBezTo>
                  <a:lnTo>
                    <a:pt x="0" y="51302"/>
                  </a:lnTo>
                  <a:close/>
                </a:path>
              </a:pathLst>
            </a:custGeom>
            <a:solidFill>
              <a:srgbClr val="43C0D4"/>
            </a:solidFill>
            <a:ln w="25400" cap="flat" cmpd="sng" algn="ctr">
              <a:noFill/>
              <a:prstDash val="solid"/>
            </a:ln>
            <a:effectLst/>
          </p:spPr>
          <p:txBody>
            <a:bodyPr spcFirstLastPara="0" vert="horz" wrap="square" lIns="50514" tIns="40354" rIns="50514" bIns="40354" numCol="1" spcCol="1270" anchor="ctr" anchorCtr="0">
              <a:noAutofit/>
            </a:bodyPr>
            <a:lstStyle/>
            <a:p>
              <a:pPr marL="0" marR="0" lvl="0" indent="0" algn="ctr" defTabSz="533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43C0D4"/>
                </a:solidFill>
                <a:effectLst/>
                <a:uLnTx/>
                <a:uFillTx/>
                <a:latin typeface="Palatino Linotype" panose="02040502050505030304"/>
                <a:ea typeface="宋体" panose="02010600030101010101" pitchFamily="2" charset="-122"/>
              </a:endParaRPr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6556243" y="1877581"/>
              <a:ext cx="1451329" cy="1197043"/>
            </a:xfrm>
            <a:prstGeom prst="roundRect">
              <a:avLst>
                <a:gd name="adj" fmla="val 10000"/>
              </a:avLst>
            </a:prstGeom>
            <a:noFill/>
            <a:ln w="25400" cap="flat" cmpd="sng" algn="ctr">
              <a:solidFill>
                <a:srgbClr val="6AB73E"/>
              </a:solidFill>
              <a:prstDash val="solid"/>
            </a:ln>
            <a:effectLst/>
          </p:spPr>
        </p:sp>
        <p:sp>
          <p:nvSpPr>
            <p:cNvPr id="91" name="任意多边形 90"/>
            <p:cNvSpPr/>
            <p:nvPr/>
          </p:nvSpPr>
          <p:spPr>
            <a:xfrm>
              <a:off x="6878761" y="1621072"/>
              <a:ext cx="1290070" cy="513018"/>
            </a:xfrm>
            <a:custGeom>
              <a:avLst/>
              <a:gdLst>
                <a:gd name="connsiteX0" fmla="*/ 0 w 1290070"/>
                <a:gd name="connsiteY0" fmla="*/ 51302 h 513018"/>
                <a:gd name="connsiteX1" fmla="*/ 51302 w 1290070"/>
                <a:gd name="connsiteY1" fmla="*/ 0 h 513018"/>
                <a:gd name="connsiteX2" fmla="*/ 1238768 w 1290070"/>
                <a:gd name="connsiteY2" fmla="*/ 0 h 513018"/>
                <a:gd name="connsiteX3" fmla="*/ 1290070 w 1290070"/>
                <a:gd name="connsiteY3" fmla="*/ 51302 h 513018"/>
                <a:gd name="connsiteX4" fmla="*/ 1290070 w 1290070"/>
                <a:gd name="connsiteY4" fmla="*/ 461716 h 513018"/>
                <a:gd name="connsiteX5" fmla="*/ 1238768 w 1290070"/>
                <a:gd name="connsiteY5" fmla="*/ 513018 h 513018"/>
                <a:gd name="connsiteX6" fmla="*/ 51302 w 1290070"/>
                <a:gd name="connsiteY6" fmla="*/ 513018 h 513018"/>
                <a:gd name="connsiteX7" fmla="*/ 0 w 1290070"/>
                <a:gd name="connsiteY7" fmla="*/ 461716 h 513018"/>
                <a:gd name="connsiteX8" fmla="*/ 0 w 1290070"/>
                <a:gd name="connsiteY8" fmla="*/ 51302 h 5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0070" h="513018">
                  <a:moveTo>
                    <a:pt x="0" y="51302"/>
                  </a:moveTo>
                  <a:cubicBezTo>
                    <a:pt x="0" y="22969"/>
                    <a:pt x="22969" y="0"/>
                    <a:pt x="51302" y="0"/>
                  </a:cubicBezTo>
                  <a:lnTo>
                    <a:pt x="1238768" y="0"/>
                  </a:lnTo>
                  <a:cubicBezTo>
                    <a:pt x="1267101" y="0"/>
                    <a:pt x="1290070" y="22969"/>
                    <a:pt x="1290070" y="51302"/>
                  </a:cubicBezTo>
                  <a:lnTo>
                    <a:pt x="1290070" y="461716"/>
                  </a:lnTo>
                  <a:cubicBezTo>
                    <a:pt x="1290070" y="490049"/>
                    <a:pt x="1267101" y="513018"/>
                    <a:pt x="1238768" y="513018"/>
                  </a:cubicBezTo>
                  <a:lnTo>
                    <a:pt x="51302" y="513018"/>
                  </a:lnTo>
                  <a:cubicBezTo>
                    <a:pt x="22969" y="513018"/>
                    <a:pt x="0" y="490049"/>
                    <a:pt x="0" y="461716"/>
                  </a:cubicBezTo>
                  <a:lnTo>
                    <a:pt x="0" y="51302"/>
                  </a:lnTo>
                  <a:close/>
                </a:path>
              </a:pathLst>
            </a:custGeom>
            <a:solidFill>
              <a:srgbClr val="6AB73E"/>
            </a:solidFill>
            <a:ln w="25400" cap="flat" cmpd="sng" algn="ctr">
              <a:noFill/>
              <a:prstDash val="solid"/>
            </a:ln>
            <a:effectLst/>
          </p:spPr>
          <p:txBody>
            <a:bodyPr spcFirstLastPara="0" vert="horz" wrap="square" lIns="50514" tIns="40354" rIns="50514" bIns="40354" numCol="1" spcCol="1270" anchor="ctr" anchorCtr="0">
              <a:noAutofit/>
            </a:bodyPr>
            <a:lstStyle/>
            <a:p>
              <a:pPr marL="0" marR="0" lvl="0" indent="0" algn="ctr" defTabSz="533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6AB73E"/>
                </a:solidFill>
                <a:effectLst/>
                <a:uLnTx/>
                <a:uFillTx/>
                <a:latin typeface="Palatino Linotype" panose="02040502050505030304"/>
                <a:ea typeface="宋体" panose="02010600030101010101" pitchFamily="2" charset="-122"/>
              </a:endParaRPr>
            </a:p>
          </p:txBody>
        </p:sp>
      </p:grpSp>
      <p:sp>
        <p:nvSpPr>
          <p:cNvPr id="92" name="Freeform 21"/>
          <p:cNvSpPr>
            <a:spLocks noEditPoints="1"/>
          </p:cNvSpPr>
          <p:nvPr/>
        </p:nvSpPr>
        <p:spPr bwMode="auto">
          <a:xfrm>
            <a:off x="6673145" y="2764371"/>
            <a:ext cx="831799" cy="834421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43C0D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>
              <a:defRPr/>
            </a:pPr>
            <a:endParaRPr 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93" name="Freeform 26"/>
          <p:cNvSpPr/>
          <p:nvPr/>
        </p:nvSpPr>
        <p:spPr bwMode="auto">
          <a:xfrm>
            <a:off x="9456373" y="2983696"/>
            <a:ext cx="684741" cy="710141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6AB73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>
              <a:defRPr/>
            </a:pPr>
            <a:endParaRPr 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118659" y="5157259"/>
            <a:ext cx="1005135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简笔画植物可以从单个物体开始进行练习，先了解、熟悉与适应各种植物的画法，逐步掌握植物的造型与表现手法，并在今后的物体组合、创编和教学中能够熟练运用。</a:t>
            </a:r>
            <a:endParaRPr lang="zh-CN" altLang="en-US" sz="1600" kern="0" dirty="0">
              <a:solidFill>
                <a:srgbClr val="7F7F7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方正兰亭黑_GBK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79448" y="260073"/>
            <a:ext cx="1367516" cy="420370"/>
            <a:chOff x="568442" y="319364"/>
            <a:chExt cx="1367517" cy="420371"/>
          </a:xfrm>
        </p:grpSpPr>
        <p:sp>
          <p:nvSpPr>
            <p:cNvPr id="2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教学分析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1" name="矩形 46"/>
          <p:cNvSpPr>
            <a:spLocks noChangeArrowheads="1"/>
          </p:cNvSpPr>
          <p:nvPr/>
        </p:nvSpPr>
        <p:spPr bwMode="auto">
          <a:xfrm>
            <a:off x="1169035" y="1514475"/>
            <a:ext cx="1896745" cy="42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 defTabSz="91440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135" b="1" spc="300" dirty="0">
                <a:solidFill>
                  <a:srgbClr val="F09E17"/>
                </a:solidFill>
                <a:cs typeface="Arial" panose="020B0604020202020204" pitchFamily="34" charset="0"/>
                <a:sym typeface="+mn-lt"/>
              </a:rPr>
              <a:t>重点</a:t>
            </a:r>
            <a:endParaRPr lang="zh-CN" altLang="en-US" sz="2135" b="1" spc="300" dirty="0">
              <a:solidFill>
                <a:srgbClr val="F09E17"/>
              </a:solidFill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bldLvl="0" animBg="1"/>
      <p:bldP spid="79" grpId="0" bldLvl="0" animBg="1"/>
      <p:bldP spid="92" grpId="0" bldLvl="0" animBg="1"/>
      <p:bldP spid="93" grpId="0" bldLvl="0" animBg="1"/>
      <p:bldP spid="94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10800000">
            <a:off x="4831080" y="3499485"/>
            <a:ext cx="2169795" cy="1847850"/>
          </a:xfrm>
          <a:prstGeom prst="triangle">
            <a:avLst/>
          </a:prstGeom>
          <a:solidFill>
            <a:srgbClr val="F09E17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135" kern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等腰三角形 7"/>
          <p:cNvSpPr/>
          <p:nvPr/>
        </p:nvSpPr>
        <p:spPr>
          <a:xfrm>
            <a:off x="6191885" y="3636645"/>
            <a:ext cx="2101850" cy="1786890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765052" y="1500603"/>
                </a:lnTo>
                <a:lnTo>
                  <a:pt x="0" y="1500603"/>
                </a:lnTo>
                <a:lnTo>
                  <a:pt x="375894" y="861452"/>
                </a:lnTo>
                <a:lnTo>
                  <a:pt x="464514" y="915388"/>
                </a:lnTo>
                <a:lnTo>
                  <a:pt x="392059" y="1034436"/>
                </a:lnTo>
                <a:lnTo>
                  <a:pt x="748236" y="924919"/>
                </a:lnTo>
                <a:lnTo>
                  <a:pt x="681880" y="558240"/>
                </a:lnTo>
                <a:lnTo>
                  <a:pt x="609424" y="677289"/>
                </a:lnTo>
                <a:lnTo>
                  <a:pt x="517210" y="621166"/>
                </a:lnTo>
                <a:close/>
              </a:path>
            </a:pathLst>
          </a:custGeom>
          <a:solidFill>
            <a:srgbClr val="6AB73E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135" kern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等腰三角形 6"/>
          <p:cNvSpPr/>
          <p:nvPr/>
        </p:nvSpPr>
        <p:spPr>
          <a:xfrm>
            <a:off x="4878070" y="1487805"/>
            <a:ext cx="2139315" cy="1749425"/>
          </a:xfrm>
          <a:custGeom>
            <a:avLst/>
            <a:gdLst/>
            <a:ahLst/>
            <a:cxnLst/>
            <a:rect l="l" t="t" r="r" b="b"/>
            <a:pathLst>
              <a:path w="1796802" h="1469072">
                <a:moveTo>
                  <a:pt x="898401" y="0"/>
                </a:moveTo>
                <a:lnTo>
                  <a:pt x="1796802" y="1469072"/>
                </a:lnTo>
                <a:lnTo>
                  <a:pt x="1015417" y="1469072"/>
                </a:lnTo>
                <a:lnTo>
                  <a:pt x="1015417" y="1372637"/>
                </a:lnTo>
                <a:lnTo>
                  <a:pt x="1154781" y="1372637"/>
                </a:lnTo>
                <a:lnTo>
                  <a:pt x="876052" y="1125318"/>
                </a:lnTo>
                <a:lnTo>
                  <a:pt x="597323" y="1372637"/>
                </a:lnTo>
                <a:lnTo>
                  <a:pt x="736688" y="1372637"/>
                </a:lnTo>
                <a:lnTo>
                  <a:pt x="736688" y="1469072"/>
                </a:lnTo>
                <a:lnTo>
                  <a:pt x="0" y="1469072"/>
                </a:lnTo>
                <a:close/>
              </a:path>
            </a:pathLst>
          </a:custGeom>
          <a:solidFill>
            <a:srgbClr val="E76668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135" kern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3587115" y="3636645"/>
            <a:ext cx="2101850" cy="1786890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236032" y="601083"/>
                </a:lnTo>
                <a:lnTo>
                  <a:pt x="1121186" y="667974"/>
                </a:lnTo>
                <a:lnTo>
                  <a:pt x="1051045" y="547547"/>
                </a:lnTo>
                <a:lnTo>
                  <a:pt x="977616" y="912876"/>
                </a:lnTo>
                <a:lnTo>
                  <a:pt x="1331611" y="1029255"/>
                </a:lnTo>
                <a:lnTo>
                  <a:pt x="1261469" y="908828"/>
                </a:lnTo>
                <a:lnTo>
                  <a:pt x="1377332" y="841344"/>
                </a:lnTo>
                <a:lnTo>
                  <a:pt x="1765052" y="1500603"/>
                </a:lnTo>
                <a:lnTo>
                  <a:pt x="0" y="1500603"/>
                </a:lnTo>
                <a:close/>
              </a:path>
            </a:pathLst>
          </a:custGeom>
          <a:solidFill>
            <a:srgbClr val="43C0D4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135" kern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768075" y="1747759"/>
            <a:ext cx="3397425" cy="1191984"/>
            <a:chOff x="5740568" y="2711411"/>
            <a:chExt cx="2548069" cy="893988"/>
          </a:xfrm>
        </p:grpSpPr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 flipH="1">
              <a:off x="6042034" y="3056216"/>
              <a:ext cx="2160746" cy="548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600" kern="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lt"/>
                </a:rPr>
                <a:t>能够连贯流畅的描绘各种类型的线</a:t>
              </a:r>
              <a:endParaRPr lang="en-US" altLang="zh-CN" sz="1335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TextBox 11"/>
            <p:cNvSpPr txBox="1">
              <a:spLocks noChangeArrowheads="1"/>
            </p:cNvSpPr>
            <p:nvPr/>
          </p:nvSpPr>
          <p:spPr bwMode="auto">
            <a:xfrm flipH="1">
              <a:off x="6028600" y="2711411"/>
              <a:ext cx="1456585" cy="31527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135" kern="0" dirty="0">
                  <a:solidFill>
                    <a:srgbClr val="E76668"/>
                  </a:solidFill>
                  <a:latin typeface="微软雅黑" panose="020B0503020204020204" charset="-122"/>
                  <a:ea typeface="微软雅黑" panose="020B0503020204020204" charset="-122"/>
                  <a:sym typeface="+mn-lt"/>
                </a:rPr>
                <a:t>难点二</a:t>
              </a:r>
              <a:endParaRPr lang="zh-CN" altLang="en-US" sz="2135" kern="0" dirty="0">
                <a:solidFill>
                  <a:srgbClr val="E7666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5740568" y="3605399"/>
              <a:ext cx="2548069" cy="0"/>
            </a:xfrm>
            <a:prstGeom prst="line">
              <a:avLst/>
            </a:prstGeom>
            <a:noFill/>
            <a:ln w="12700" cap="flat" cmpd="sng" algn="ctr">
              <a:solidFill>
                <a:srgbClr val="E76668"/>
              </a:solidFill>
              <a:prstDash val="sysDot"/>
              <a:headEnd type="oval"/>
              <a:tailEnd type="oval"/>
            </a:ln>
            <a:effectLst/>
          </p:spPr>
        </p:cxnSp>
      </p:grpSp>
      <p:grpSp>
        <p:nvGrpSpPr>
          <p:cNvPr id="20" name="组合 19"/>
          <p:cNvGrpSpPr/>
          <p:nvPr/>
        </p:nvGrpSpPr>
        <p:grpSpPr>
          <a:xfrm>
            <a:off x="855289" y="3499557"/>
            <a:ext cx="3520016" cy="1017082"/>
            <a:chOff x="821870" y="3833991"/>
            <a:chExt cx="2640012" cy="762811"/>
          </a:xfrm>
        </p:grpSpPr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 flipH="1">
              <a:off x="821870" y="4133076"/>
              <a:ext cx="2160270" cy="4376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buClrTx/>
                <a:buSzTx/>
                <a:buFontTx/>
                <a:defRPr/>
              </a:pPr>
              <a:r>
                <a:rPr lang="zh-CN" altLang="en-US" sz="1600" kern="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lt"/>
                </a:rPr>
                <a:t>能够控制轻重力度来表现线条的深浅</a:t>
              </a:r>
              <a:endParaRPr lang="zh-CN" altLang="en-US" sz="1600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821870" y="3833991"/>
              <a:ext cx="1456585" cy="53006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kern="0" dirty="0">
                  <a:solidFill>
                    <a:srgbClr val="43C0D4"/>
                  </a:solidFill>
                  <a:latin typeface="微软雅黑" panose="020B0503020204020204" charset="-122"/>
                  <a:ea typeface="微软雅黑" panose="020B0503020204020204" charset="-122"/>
                  <a:sym typeface="+mn-lt"/>
                </a:rPr>
                <a:t>难点一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 eaLnBrk="1" hangingPunct="1">
                <a:defRPr/>
              </a:pPr>
              <a:endParaRPr lang="en-US" altLang="zh-CN" sz="2000" kern="0" dirty="0">
                <a:solidFill>
                  <a:srgbClr val="43C0D4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868640" y="4596802"/>
              <a:ext cx="2593242" cy="0"/>
            </a:xfrm>
            <a:prstGeom prst="line">
              <a:avLst/>
            </a:prstGeom>
            <a:noFill/>
            <a:ln w="12700" cap="flat" cmpd="sng" algn="ctr">
              <a:solidFill>
                <a:srgbClr val="43C0D4"/>
              </a:solidFill>
              <a:prstDash val="sysDot"/>
              <a:headEnd type="oval"/>
              <a:tailEnd type="oval"/>
            </a:ln>
            <a:effectLst/>
          </p:spPr>
        </p:cxnSp>
      </p:grpSp>
      <p:grpSp>
        <p:nvGrpSpPr>
          <p:cNvPr id="26" name="组合 25"/>
          <p:cNvGrpSpPr/>
          <p:nvPr/>
        </p:nvGrpSpPr>
        <p:grpSpPr>
          <a:xfrm>
            <a:off x="8005129" y="4289379"/>
            <a:ext cx="3397425" cy="831289"/>
            <a:chOff x="5654277" y="2981932"/>
            <a:chExt cx="2548069" cy="623467"/>
          </a:xfrm>
        </p:grpSpPr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6013846" y="3297210"/>
              <a:ext cx="2160270" cy="3081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lt"/>
                </a:rPr>
                <a:t>对简笔画造型的几何面概括</a:t>
              </a:r>
              <a:endParaRPr lang="zh-CN" altLang="en-US" sz="1600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 flipH="1">
              <a:off x="6014317" y="2981932"/>
              <a:ext cx="1456585" cy="31527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135" kern="0" dirty="0">
                  <a:solidFill>
                    <a:srgbClr val="6AB73E"/>
                  </a:solidFill>
                  <a:latin typeface="微软雅黑" panose="020B0503020204020204" charset="-122"/>
                  <a:ea typeface="微软雅黑" panose="020B0503020204020204" charset="-122"/>
                  <a:sym typeface="+mn-lt"/>
                </a:rPr>
                <a:t>难点三</a:t>
              </a:r>
              <a:endParaRPr lang="zh-CN" altLang="en-US" sz="1600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5654277" y="3605399"/>
              <a:ext cx="2548069" cy="0"/>
            </a:xfrm>
            <a:prstGeom prst="line">
              <a:avLst/>
            </a:prstGeom>
            <a:noFill/>
            <a:ln w="12700" cap="flat" cmpd="sng" algn="ctr">
              <a:solidFill>
                <a:srgbClr val="6AB73E"/>
              </a:solidFill>
              <a:prstDash val="sysDot"/>
              <a:headEnd type="oval"/>
              <a:tailEnd type="oval"/>
            </a:ln>
            <a:effectLst/>
          </p:spPr>
        </p:cxnSp>
      </p:grpSp>
      <p:grpSp>
        <p:nvGrpSpPr>
          <p:cNvPr id="36" name="组合 35"/>
          <p:cNvGrpSpPr/>
          <p:nvPr/>
        </p:nvGrpSpPr>
        <p:grpSpPr>
          <a:xfrm>
            <a:off x="469923" y="260073"/>
            <a:ext cx="1367516" cy="420370"/>
            <a:chOff x="568442" y="319364"/>
            <a:chExt cx="1367517" cy="420371"/>
          </a:xfrm>
        </p:grpSpPr>
        <p:sp>
          <p:nvSpPr>
            <p:cNvPr id="37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教学分析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 4"/>
          <p:cNvGrpSpPr/>
          <p:nvPr/>
        </p:nvGrpSpPr>
        <p:grpSpPr>
          <a:xfrm>
            <a:off x="744297" y="1310600"/>
            <a:ext cx="4879045" cy="1977152"/>
            <a:chOff x="1185526" y="1115568"/>
            <a:chExt cx="4648345" cy="1883664"/>
          </a:xfrm>
          <a:noFill/>
        </p:grpSpPr>
        <p:sp>
          <p:nvSpPr>
            <p:cNvPr id="18" name="矩形 17"/>
            <p:cNvSpPr/>
            <p:nvPr/>
          </p:nvSpPr>
          <p:spPr>
            <a:xfrm>
              <a:off x="1185526" y="1115568"/>
              <a:ext cx="4648345" cy="1883664"/>
            </a:xfrm>
            <a:prstGeom prst="rect">
              <a:avLst/>
            </a:prstGeom>
            <a:grpFill/>
            <a:ln>
              <a:solidFill>
                <a:srgbClr val="1655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186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8"/>
            <p:cNvSpPr txBox="1"/>
            <p:nvPr/>
          </p:nvSpPr>
          <p:spPr>
            <a:xfrm>
              <a:off x="1463039" y="1727366"/>
              <a:ext cx="4221335" cy="50817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 defTabSz="1219200">
                <a:lnSpc>
                  <a:spcPct val="120000"/>
                </a:lnSpc>
                <a:spcBef>
                  <a:spcPts val="13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sz="1200" kern="0" noProof="0" dirty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lt"/>
                </a:rPr>
                <a:t>花卉的形体结构要结合它们的生态规律去分析，分别掌握它的生长组织结构和花、叶的形体。花卉可分为花、枝、叶。</a:t>
              </a:r>
              <a:endParaRPr sz="12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63039" y="1234923"/>
              <a:ext cx="3223305" cy="42953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l" defTabSz="1218565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rgbClr val="E76668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一、简笔花卉的特征与表现方法</a:t>
              </a:r>
              <a:endParaRPr lang="zh-CN" altLang="en-US" b="1" kern="0" dirty="0">
                <a:solidFill>
                  <a:srgbClr val="E76668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21" name="组 15"/>
          <p:cNvGrpSpPr/>
          <p:nvPr/>
        </p:nvGrpSpPr>
        <p:grpSpPr>
          <a:xfrm>
            <a:off x="6697176" y="1310600"/>
            <a:ext cx="4879045" cy="1984549"/>
            <a:chOff x="1185526" y="1115568"/>
            <a:chExt cx="4648345" cy="1890711"/>
          </a:xfrm>
          <a:noFill/>
        </p:grpSpPr>
        <p:sp>
          <p:nvSpPr>
            <p:cNvPr id="22" name="矩形 21"/>
            <p:cNvSpPr/>
            <p:nvPr/>
          </p:nvSpPr>
          <p:spPr>
            <a:xfrm>
              <a:off x="1185526" y="1115568"/>
              <a:ext cx="4648345" cy="1883664"/>
            </a:xfrm>
            <a:prstGeom prst="rect">
              <a:avLst/>
            </a:prstGeom>
            <a:grpFill/>
            <a:ln>
              <a:solidFill>
                <a:srgbClr val="EB5E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8"/>
            <p:cNvSpPr txBox="1"/>
            <p:nvPr/>
          </p:nvSpPr>
          <p:spPr>
            <a:xfrm>
              <a:off x="1463039" y="1654766"/>
              <a:ext cx="4221335" cy="135151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1219200">
                <a:lnSpc>
                  <a:spcPct val="120000"/>
                </a:lnSpc>
                <a:spcBef>
                  <a:spcPts val="13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</a:pPr>
              <a:r>
                <a:rPr sz="1200" kern="0" noProof="0" dirty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lt"/>
                </a:rPr>
                <a:t>树干从形体上来看是一个圆柱体，也可以看做是一个圆锥体，在简笔画中通过概括，树干可以画成长方形、三角形或梯形。树叶茂密的树，从外形看一般可分为锥形和球状等，在大的球体内有的还能概括成若干个小的球体，画的时候，可先从这些几何形体入手。如果画落叶树，就要抓住树干的姿态进行描绘，并注意枝干前后、左右的穿插。</a:t>
              </a:r>
              <a:endParaRPr sz="12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463039" y="1162323"/>
              <a:ext cx="3223305" cy="42953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l" defTabSz="1218565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rgbClr val="F09E17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二、简笔树木的特征与表现方法</a:t>
              </a:r>
              <a:endParaRPr lang="zh-CN" altLang="en-US" b="1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 19"/>
          <p:cNvGrpSpPr/>
          <p:nvPr/>
        </p:nvGrpSpPr>
        <p:grpSpPr>
          <a:xfrm>
            <a:off x="744297" y="4455857"/>
            <a:ext cx="4879045" cy="1977152"/>
            <a:chOff x="1185526" y="1115568"/>
            <a:chExt cx="4648345" cy="1883664"/>
          </a:xfrm>
          <a:noFill/>
        </p:grpSpPr>
        <p:sp>
          <p:nvSpPr>
            <p:cNvPr id="26" name="矩形 25"/>
            <p:cNvSpPr/>
            <p:nvPr/>
          </p:nvSpPr>
          <p:spPr>
            <a:xfrm>
              <a:off x="1185526" y="1115568"/>
              <a:ext cx="4648345" cy="1883664"/>
            </a:xfrm>
            <a:prstGeom prst="rect">
              <a:avLst/>
            </a:prstGeom>
            <a:grpFill/>
            <a:ln>
              <a:solidFill>
                <a:srgbClr val="EB5E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186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8"/>
            <p:cNvSpPr txBox="1"/>
            <p:nvPr/>
          </p:nvSpPr>
          <p:spPr>
            <a:xfrm>
              <a:off x="1463039" y="1790891"/>
              <a:ext cx="4221335" cy="92984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1219200">
                <a:lnSpc>
                  <a:spcPct val="120000"/>
                </a:lnSpc>
                <a:spcBef>
                  <a:spcPts val="13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</a:pPr>
              <a:r>
                <a:rPr sz="1200" kern="0" noProof="0" dirty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lt"/>
                </a:rPr>
                <a:t>蔬菜的基本结构可以分为叶类和果类，形状有叶形、花形和果形。水果的结构基本相同，只是形状有所差异，一般分为圆形和圆柱形。简笔蔬果只要抓住基本的几何形体特征，化繁为简，就能较好的表现出蔬果的形象。</a:t>
              </a:r>
              <a:endParaRPr sz="12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463039" y="1298448"/>
              <a:ext cx="2787724" cy="42953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l" defTabSz="1218565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rgbClr val="43C0D4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三、蔬果的特征与表现方法</a:t>
              </a:r>
              <a:endParaRPr lang="zh-CN" altLang="en-US" b="1" kern="0" dirty="0">
                <a:solidFill>
                  <a:srgbClr val="43C0D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 23"/>
          <p:cNvGrpSpPr/>
          <p:nvPr/>
        </p:nvGrpSpPr>
        <p:grpSpPr>
          <a:xfrm>
            <a:off x="6681969" y="4455857"/>
            <a:ext cx="4879045" cy="1977152"/>
            <a:chOff x="1185526" y="1115568"/>
            <a:chExt cx="4648345" cy="1883664"/>
          </a:xfrm>
          <a:noFill/>
        </p:grpSpPr>
        <p:sp>
          <p:nvSpPr>
            <p:cNvPr id="30" name="矩形 29"/>
            <p:cNvSpPr/>
            <p:nvPr/>
          </p:nvSpPr>
          <p:spPr>
            <a:xfrm>
              <a:off x="1185526" y="1115568"/>
              <a:ext cx="4648345" cy="1883664"/>
            </a:xfrm>
            <a:prstGeom prst="rect">
              <a:avLst/>
            </a:prstGeom>
            <a:grpFill/>
            <a:ln>
              <a:solidFill>
                <a:srgbClr val="1655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186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8"/>
            <p:cNvSpPr txBox="1"/>
            <p:nvPr/>
          </p:nvSpPr>
          <p:spPr>
            <a:xfrm>
              <a:off x="1463039" y="1790891"/>
              <a:ext cx="4221335" cy="71931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1219200">
                <a:lnSpc>
                  <a:spcPct val="120000"/>
                </a:lnSpc>
                <a:spcBef>
                  <a:spcPts val="13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</a:pPr>
              <a:r>
                <a:rPr sz="1200" kern="0" noProof="0" dirty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lt"/>
                </a:rPr>
                <a:t>标题数字等都可以通过点击和重新输入进行更改，顶部“开始”面板中可以对字体、字号、颜色、行距等进行修改。建议正文8-14号字，1.3倍字间距。</a:t>
              </a:r>
              <a:endParaRPr sz="12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463039" y="1298448"/>
              <a:ext cx="4094469" cy="42953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l" defTabSz="1218565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rgbClr val="6AB73E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四、植物简笔画的简化、夸张和拟人手法</a:t>
              </a:r>
              <a:endParaRPr lang="zh-CN" altLang="en-US" b="1" kern="0" dirty="0">
                <a:solidFill>
                  <a:srgbClr val="6AB73E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14" name="六边形 13"/>
          <p:cNvSpPr/>
          <p:nvPr/>
        </p:nvSpPr>
        <p:spPr>
          <a:xfrm>
            <a:off x="5192856" y="2950267"/>
            <a:ext cx="1994005" cy="1718971"/>
          </a:xfrm>
          <a:prstGeom prst="hexagon">
            <a:avLst/>
          </a:prstGeom>
          <a:solidFill>
            <a:srgbClr val="16557F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5780259" y="3416088"/>
            <a:ext cx="916917" cy="804928"/>
          </a:xfrm>
          <a:custGeom>
            <a:avLst/>
            <a:gdLst>
              <a:gd name="T0" fmla="*/ 404552 w 256"/>
              <a:gd name="T1" fmla="*/ 200493 h 224"/>
              <a:gd name="T2" fmla="*/ 216086 w 256"/>
              <a:gd name="T3" fmla="*/ 278734 h 224"/>
              <a:gd name="T4" fmla="*/ 216086 w 256"/>
              <a:gd name="T5" fmla="*/ 278734 h 224"/>
              <a:gd name="T6" fmla="*/ 199839 w 256"/>
              <a:gd name="T7" fmla="*/ 278734 h 224"/>
              <a:gd name="T8" fmla="*/ 199839 w 256"/>
              <a:gd name="T9" fmla="*/ 278734 h 224"/>
              <a:gd name="T10" fmla="*/ 11373 w 256"/>
              <a:gd name="T11" fmla="*/ 200493 h 224"/>
              <a:gd name="T12" fmla="*/ 0 w 256"/>
              <a:gd name="T13" fmla="*/ 182563 h 224"/>
              <a:gd name="T14" fmla="*/ 27620 w 256"/>
              <a:gd name="T15" fmla="*/ 164632 h 224"/>
              <a:gd name="T16" fmla="*/ 27620 w 256"/>
              <a:gd name="T17" fmla="*/ 164632 h 224"/>
              <a:gd name="T18" fmla="*/ 207963 w 256"/>
              <a:gd name="T19" fmla="*/ 239613 h 224"/>
              <a:gd name="T20" fmla="*/ 388305 w 256"/>
              <a:gd name="T21" fmla="*/ 164632 h 224"/>
              <a:gd name="T22" fmla="*/ 388305 w 256"/>
              <a:gd name="T23" fmla="*/ 164632 h 224"/>
              <a:gd name="T24" fmla="*/ 415925 w 256"/>
              <a:gd name="T25" fmla="*/ 182563 h 224"/>
              <a:gd name="T26" fmla="*/ 404552 w 256"/>
              <a:gd name="T27" fmla="*/ 115732 h 224"/>
              <a:gd name="T28" fmla="*/ 216086 w 256"/>
              <a:gd name="T29" fmla="*/ 193973 h 224"/>
              <a:gd name="T30" fmla="*/ 216086 w 256"/>
              <a:gd name="T31" fmla="*/ 193973 h 224"/>
              <a:gd name="T32" fmla="*/ 207963 w 256"/>
              <a:gd name="T33" fmla="*/ 195603 h 224"/>
              <a:gd name="T34" fmla="*/ 199839 w 256"/>
              <a:gd name="T35" fmla="*/ 193973 h 224"/>
              <a:gd name="T36" fmla="*/ 199839 w 256"/>
              <a:gd name="T37" fmla="*/ 193973 h 224"/>
              <a:gd name="T38" fmla="*/ 11373 w 256"/>
              <a:gd name="T39" fmla="*/ 115732 h 224"/>
              <a:gd name="T40" fmla="*/ 11373 w 256"/>
              <a:gd name="T41" fmla="*/ 79871 h 224"/>
              <a:gd name="T42" fmla="*/ 199839 w 256"/>
              <a:gd name="T43" fmla="*/ 1630 h 224"/>
              <a:gd name="T44" fmla="*/ 199839 w 256"/>
              <a:gd name="T45" fmla="*/ 1630 h 224"/>
              <a:gd name="T46" fmla="*/ 207963 w 256"/>
              <a:gd name="T47" fmla="*/ 0 h 224"/>
              <a:gd name="T48" fmla="*/ 216086 w 256"/>
              <a:gd name="T49" fmla="*/ 1630 h 224"/>
              <a:gd name="T50" fmla="*/ 216086 w 256"/>
              <a:gd name="T51" fmla="*/ 1630 h 224"/>
              <a:gd name="T52" fmla="*/ 404552 w 256"/>
              <a:gd name="T53" fmla="*/ 79871 h 224"/>
              <a:gd name="T54" fmla="*/ 404552 w 256"/>
              <a:gd name="T55" fmla="*/ 115732 h 224"/>
              <a:gd name="T56" fmla="*/ 27620 w 256"/>
              <a:gd name="T57" fmla="*/ 249393 h 224"/>
              <a:gd name="T58" fmla="*/ 27620 w 256"/>
              <a:gd name="T59" fmla="*/ 249393 h 224"/>
              <a:gd name="T60" fmla="*/ 207963 w 256"/>
              <a:gd name="T61" fmla="*/ 324374 h 224"/>
              <a:gd name="T62" fmla="*/ 388305 w 256"/>
              <a:gd name="T63" fmla="*/ 249393 h 224"/>
              <a:gd name="T64" fmla="*/ 388305 w 256"/>
              <a:gd name="T65" fmla="*/ 249393 h 224"/>
              <a:gd name="T66" fmla="*/ 415925 w 256"/>
              <a:gd name="T67" fmla="*/ 267324 h 224"/>
              <a:gd name="T68" fmla="*/ 404552 w 256"/>
              <a:gd name="T69" fmla="*/ 285254 h 224"/>
              <a:gd name="T70" fmla="*/ 216086 w 256"/>
              <a:gd name="T71" fmla="*/ 363495 h 224"/>
              <a:gd name="T72" fmla="*/ 216086 w 256"/>
              <a:gd name="T73" fmla="*/ 363495 h 224"/>
              <a:gd name="T74" fmla="*/ 199839 w 256"/>
              <a:gd name="T75" fmla="*/ 363495 h 224"/>
              <a:gd name="T76" fmla="*/ 199839 w 256"/>
              <a:gd name="T77" fmla="*/ 363495 h 224"/>
              <a:gd name="T78" fmla="*/ 11373 w 256"/>
              <a:gd name="T79" fmla="*/ 285254 h 224"/>
              <a:gd name="T80" fmla="*/ 0 w 256"/>
              <a:gd name="T81" fmla="*/ 267324 h 2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56" h="224">
                <a:moveTo>
                  <a:pt x="249" y="123"/>
                </a:moveTo>
                <a:cubicBezTo>
                  <a:pt x="249" y="123"/>
                  <a:pt x="249" y="123"/>
                  <a:pt x="249" y="123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1" y="172"/>
                  <a:pt x="130" y="172"/>
                  <a:pt x="128" y="172"/>
                </a:cubicBezTo>
                <a:cubicBezTo>
                  <a:pt x="126" y="172"/>
                  <a:pt x="125" y="172"/>
                  <a:pt x="123" y="171"/>
                </a:cubicBezTo>
                <a:cubicBezTo>
                  <a:pt x="123" y="171"/>
                  <a:pt x="123" y="171"/>
                  <a:pt x="123" y="171"/>
                </a:cubicBezTo>
                <a:cubicBezTo>
                  <a:pt x="123" y="171"/>
                  <a:pt x="123" y="171"/>
                  <a:pt x="123" y="171"/>
                </a:cubicBezTo>
                <a:cubicBezTo>
                  <a:pt x="123" y="171"/>
                  <a:pt x="123" y="171"/>
                  <a:pt x="123" y="171"/>
                </a:cubicBezTo>
                <a:cubicBezTo>
                  <a:pt x="7" y="123"/>
                  <a:pt x="7" y="123"/>
                  <a:pt x="7" y="123"/>
                </a:cubicBezTo>
                <a:cubicBezTo>
                  <a:pt x="7" y="123"/>
                  <a:pt x="7" y="123"/>
                  <a:pt x="7" y="123"/>
                </a:cubicBezTo>
                <a:cubicBezTo>
                  <a:pt x="3" y="121"/>
                  <a:pt x="0" y="117"/>
                  <a:pt x="0" y="112"/>
                </a:cubicBezTo>
                <a:cubicBezTo>
                  <a:pt x="0" y="105"/>
                  <a:pt x="5" y="100"/>
                  <a:pt x="12" y="100"/>
                </a:cubicBezTo>
                <a:cubicBezTo>
                  <a:pt x="14" y="100"/>
                  <a:pt x="15" y="100"/>
                  <a:pt x="17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41" y="100"/>
                  <a:pt x="242" y="100"/>
                  <a:pt x="244" y="100"/>
                </a:cubicBezTo>
                <a:cubicBezTo>
                  <a:pt x="251" y="100"/>
                  <a:pt x="256" y="105"/>
                  <a:pt x="256" y="112"/>
                </a:cubicBezTo>
                <a:cubicBezTo>
                  <a:pt x="256" y="117"/>
                  <a:pt x="253" y="121"/>
                  <a:pt x="249" y="123"/>
                </a:cubicBezTo>
                <a:moveTo>
                  <a:pt x="249" y="71"/>
                </a:moveTo>
                <a:cubicBezTo>
                  <a:pt x="249" y="71"/>
                  <a:pt x="249" y="71"/>
                  <a:pt x="249" y="71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1" y="120"/>
                  <a:pt x="130" y="120"/>
                  <a:pt x="128" y="120"/>
                </a:cubicBezTo>
                <a:cubicBezTo>
                  <a:pt x="126" y="120"/>
                  <a:pt x="125" y="120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3" y="69"/>
                  <a:pt x="0" y="65"/>
                  <a:pt x="0" y="60"/>
                </a:cubicBezTo>
                <a:cubicBezTo>
                  <a:pt x="0" y="55"/>
                  <a:pt x="3" y="51"/>
                  <a:pt x="7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5" y="0"/>
                  <a:pt x="126" y="0"/>
                  <a:pt x="128" y="0"/>
                </a:cubicBezTo>
                <a:cubicBezTo>
                  <a:pt x="130" y="0"/>
                  <a:pt x="131" y="0"/>
                  <a:pt x="133" y="1"/>
                </a:cubicBezTo>
                <a:cubicBezTo>
                  <a:pt x="133" y="1"/>
                  <a:pt x="133" y="1"/>
                  <a:pt x="133" y="1"/>
                </a:cubicBezTo>
                <a:cubicBezTo>
                  <a:pt x="133" y="1"/>
                  <a:pt x="133" y="1"/>
                  <a:pt x="133" y="1"/>
                </a:cubicBezTo>
                <a:cubicBezTo>
                  <a:pt x="133" y="1"/>
                  <a:pt x="133" y="1"/>
                  <a:pt x="133" y="1"/>
                </a:cubicBezTo>
                <a:cubicBezTo>
                  <a:pt x="249" y="49"/>
                  <a:pt x="249" y="49"/>
                  <a:pt x="249" y="49"/>
                </a:cubicBezTo>
                <a:cubicBezTo>
                  <a:pt x="249" y="49"/>
                  <a:pt x="249" y="49"/>
                  <a:pt x="249" y="49"/>
                </a:cubicBezTo>
                <a:cubicBezTo>
                  <a:pt x="253" y="51"/>
                  <a:pt x="256" y="55"/>
                  <a:pt x="256" y="60"/>
                </a:cubicBezTo>
                <a:cubicBezTo>
                  <a:pt x="256" y="65"/>
                  <a:pt x="253" y="69"/>
                  <a:pt x="249" y="71"/>
                </a:cubicBezTo>
                <a:moveTo>
                  <a:pt x="12" y="152"/>
                </a:moveTo>
                <a:cubicBezTo>
                  <a:pt x="14" y="152"/>
                  <a:pt x="15" y="152"/>
                  <a:pt x="17" y="15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28" y="199"/>
                  <a:pt x="128" y="199"/>
                  <a:pt x="128" y="199"/>
                </a:cubicBezTo>
                <a:cubicBezTo>
                  <a:pt x="239" y="153"/>
                  <a:pt x="239" y="153"/>
                  <a:pt x="239" y="153"/>
                </a:cubicBezTo>
                <a:cubicBezTo>
                  <a:pt x="239" y="153"/>
                  <a:pt x="239" y="153"/>
                  <a:pt x="239" y="153"/>
                </a:cubicBezTo>
                <a:cubicBezTo>
                  <a:pt x="239" y="153"/>
                  <a:pt x="239" y="153"/>
                  <a:pt x="239" y="153"/>
                </a:cubicBezTo>
                <a:cubicBezTo>
                  <a:pt x="239" y="153"/>
                  <a:pt x="239" y="153"/>
                  <a:pt x="239" y="153"/>
                </a:cubicBezTo>
                <a:cubicBezTo>
                  <a:pt x="241" y="152"/>
                  <a:pt x="242" y="152"/>
                  <a:pt x="244" y="152"/>
                </a:cubicBezTo>
                <a:cubicBezTo>
                  <a:pt x="251" y="152"/>
                  <a:pt x="256" y="157"/>
                  <a:pt x="256" y="164"/>
                </a:cubicBezTo>
                <a:cubicBezTo>
                  <a:pt x="256" y="169"/>
                  <a:pt x="253" y="173"/>
                  <a:pt x="249" y="175"/>
                </a:cubicBezTo>
                <a:cubicBezTo>
                  <a:pt x="249" y="175"/>
                  <a:pt x="249" y="175"/>
                  <a:pt x="249" y="175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1" y="224"/>
                  <a:pt x="130" y="224"/>
                  <a:pt x="128" y="224"/>
                </a:cubicBezTo>
                <a:cubicBezTo>
                  <a:pt x="126" y="224"/>
                  <a:pt x="125" y="224"/>
                  <a:pt x="123" y="223"/>
                </a:cubicBezTo>
                <a:cubicBezTo>
                  <a:pt x="123" y="223"/>
                  <a:pt x="123" y="223"/>
                  <a:pt x="123" y="223"/>
                </a:cubicBezTo>
                <a:cubicBezTo>
                  <a:pt x="123" y="223"/>
                  <a:pt x="123" y="223"/>
                  <a:pt x="123" y="223"/>
                </a:cubicBezTo>
                <a:cubicBezTo>
                  <a:pt x="123" y="223"/>
                  <a:pt x="123" y="223"/>
                  <a:pt x="123" y="223"/>
                </a:cubicBezTo>
                <a:cubicBezTo>
                  <a:pt x="7" y="175"/>
                  <a:pt x="7" y="175"/>
                  <a:pt x="7" y="175"/>
                </a:cubicBezTo>
                <a:cubicBezTo>
                  <a:pt x="7" y="175"/>
                  <a:pt x="7" y="175"/>
                  <a:pt x="7" y="175"/>
                </a:cubicBezTo>
                <a:cubicBezTo>
                  <a:pt x="3" y="173"/>
                  <a:pt x="0" y="169"/>
                  <a:pt x="0" y="164"/>
                </a:cubicBezTo>
                <a:cubicBezTo>
                  <a:pt x="0" y="157"/>
                  <a:pt x="5" y="152"/>
                  <a:pt x="12" y="152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69923" y="260073"/>
            <a:ext cx="1367516" cy="420370"/>
            <a:chOff x="568442" y="319364"/>
            <a:chExt cx="1367517" cy="420371"/>
          </a:xfrm>
        </p:grpSpPr>
        <p:sp>
          <p:nvSpPr>
            <p:cNvPr id="37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en-US" altLang="zh-CN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6"/>
          <p:cNvPicPr>
            <a:picLocks noChangeAspect="1"/>
          </p:cNvPicPr>
          <p:nvPr/>
        </p:nvPicPr>
        <p:blipFill>
          <a:blip r:embed="rId1"/>
          <a:srcRect l="1787" t="6137" r="3119" b="3755"/>
          <a:stretch>
            <a:fillRect/>
          </a:stretch>
        </p:blipFill>
        <p:spPr>
          <a:xfrm>
            <a:off x="1001395" y="2081530"/>
            <a:ext cx="4904740" cy="348488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69923" y="260073"/>
            <a:ext cx="1367516" cy="420370"/>
            <a:chOff x="568442" y="319364"/>
            <a:chExt cx="1367517" cy="420371"/>
          </a:xfrm>
        </p:grpSpPr>
        <p:sp>
          <p:nvSpPr>
            <p:cNvPr id="37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en-US" altLang="zh-CN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" name="图片 2" descr="3-8"/>
          <p:cNvPicPr>
            <a:picLocks noChangeAspect="1"/>
          </p:cNvPicPr>
          <p:nvPr/>
        </p:nvPicPr>
        <p:blipFill>
          <a:blip r:embed="rId2"/>
          <a:srcRect l="780" t="8859" r="-780" b="-1025"/>
          <a:stretch>
            <a:fillRect/>
          </a:stretch>
        </p:blipFill>
        <p:spPr>
          <a:xfrm>
            <a:off x="6478270" y="2081530"/>
            <a:ext cx="4989830" cy="3449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69923" y="260073"/>
            <a:ext cx="1367516" cy="420370"/>
            <a:chOff x="568442" y="319364"/>
            <a:chExt cx="1367517" cy="420371"/>
          </a:xfrm>
        </p:grpSpPr>
        <p:sp>
          <p:nvSpPr>
            <p:cNvPr id="37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en-US" altLang="zh-CN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" name="图片 3" descr="3-10"/>
          <p:cNvPicPr>
            <a:picLocks noChangeAspect="1"/>
          </p:cNvPicPr>
          <p:nvPr/>
        </p:nvPicPr>
        <p:blipFill>
          <a:blip r:embed="rId1"/>
          <a:srcRect t="1354" r="5215" b="6374"/>
          <a:stretch>
            <a:fillRect/>
          </a:stretch>
        </p:blipFill>
        <p:spPr>
          <a:xfrm>
            <a:off x="567690" y="1507490"/>
            <a:ext cx="5264150" cy="3843655"/>
          </a:xfrm>
          <a:prstGeom prst="rect">
            <a:avLst/>
          </a:prstGeom>
        </p:spPr>
      </p:pic>
      <p:pic>
        <p:nvPicPr>
          <p:cNvPr id="5" name="图片 4" descr="3-11"/>
          <p:cNvPicPr>
            <a:picLocks noChangeAspect="1"/>
          </p:cNvPicPr>
          <p:nvPr/>
        </p:nvPicPr>
        <p:blipFill>
          <a:blip r:embed="rId2"/>
          <a:srcRect l="717" t="4065" r="-717" b="3263"/>
          <a:stretch>
            <a:fillRect/>
          </a:stretch>
        </p:blipFill>
        <p:spPr>
          <a:xfrm>
            <a:off x="6286500" y="1471295"/>
            <a:ext cx="5582285" cy="3879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_19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152" y="1777153"/>
            <a:ext cx="4721013" cy="3540760"/>
          </a:xfrm>
          <a:prstGeom prst="rect">
            <a:avLst/>
          </a:prstGeom>
        </p:spPr>
      </p:pic>
      <p:pic>
        <p:nvPicPr>
          <p:cNvPr id="4" name="图片 3" descr="IMG_2091"/>
          <p:cNvPicPr>
            <a:picLocks noChangeAspect="1"/>
          </p:cNvPicPr>
          <p:nvPr/>
        </p:nvPicPr>
        <p:blipFill>
          <a:blip r:embed="rId2"/>
          <a:srcRect t="4495"/>
          <a:stretch>
            <a:fillRect/>
          </a:stretch>
        </p:blipFill>
        <p:spPr>
          <a:xfrm>
            <a:off x="6439958" y="1777153"/>
            <a:ext cx="4948767" cy="3544147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69923" y="260073"/>
            <a:ext cx="2454636" cy="420370"/>
            <a:chOff x="568442" y="319364"/>
            <a:chExt cx="2454638" cy="420371"/>
          </a:xfrm>
        </p:grpSpPr>
        <p:sp>
          <p:nvSpPr>
            <p:cNvPr id="37" name="文本框 23"/>
            <p:cNvSpPr txBox="1"/>
            <p:nvPr/>
          </p:nvSpPr>
          <p:spPr>
            <a:xfrm>
              <a:off x="665958" y="319364"/>
              <a:ext cx="235712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作业：美丽的森林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IMG_21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088" y="1689947"/>
            <a:ext cx="4962313" cy="3721947"/>
          </a:xfrm>
          <a:prstGeom prst="rect">
            <a:avLst/>
          </a:prstGeom>
        </p:spPr>
      </p:pic>
      <p:pic>
        <p:nvPicPr>
          <p:cNvPr id="4" name="图片 3" descr="IMG_20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8627" y="1673648"/>
            <a:ext cx="4983480" cy="373803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69923" y="260073"/>
            <a:ext cx="2454636" cy="420370"/>
            <a:chOff x="568442" y="319364"/>
            <a:chExt cx="2454638" cy="420371"/>
          </a:xfrm>
        </p:grpSpPr>
        <p:sp>
          <p:nvSpPr>
            <p:cNvPr id="37" name="文本框 23"/>
            <p:cNvSpPr txBox="1"/>
            <p:nvPr/>
          </p:nvSpPr>
          <p:spPr>
            <a:xfrm>
              <a:off x="665958" y="319364"/>
              <a:ext cx="235712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作业：我的后花园</a:t>
              </a:r>
              <a:endParaRPr lang="en-US" altLang="zh-CN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IMG_2098"/>
          <p:cNvPicPr>
            <a:picLocks noChangeAspect="1"/>
          </p:cNvPicPr>
          <p:nvPr/>
        </p:nvPicPr>
        <p:blipFill>
          <a:blip r:embed="rId1"/>
          <a:srcRect r="4039" b="2360"/>
          <a:stretch>
            <a:fillRect/>
          </a:stretch>
        </p:blipFill>
        <p:spPr>
          <a:xfrm>
            <a:off x="210820" y="1376680"/>
            <a:ext cx="5544820" cy="4232487"/>
          </a:xfrm>
          <a:prstGeom prst="rect">
            <a:avLst/>
          </a:prstGeom>
        </p:spPr>
      </p:pic>
      <p:pic>
        <p:nvPicPr>
          <p:cNvPr id="4" name="图片 3" descr="IMG_1239"/>
          <p:cNvPicPr>
            <a:picLocks noChangeAspect="1"/>
          </p:cNvPicPr>
          <p:nvPr/>
        </p:nvPicPr>
        <p:blipFill>
          <a:blip r:embed="rId2"/>
          <a:srcRect t="6737"/>
          <a:stretch>
            <a:fillRect/>
          </a:stretch>
        </p:blipFill>
        <p:spPr>
          <a:xfrm>
            <a:off x="5989320" y="1376680"/>
            <a:ext cx="6051127" cy="423333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69923" y="260073"/>
            <a:ext cx="2182856" cy="420370"/>
            <a:chOff x="568442" y="319364"/>
            <a:chExt cx="2182858" cy="420371"/>
          </a:xfrm>
        </p:grpSpPr>
        <p:sp>
          <p:nvSpPr>
            <p:cNvPr id="37" name="文本框 23"/>
            <p:cNvSpPr txBox="1"/>
            <p:nvPr/>
          </p:nvSpPr>
          <p:spPr>
            <a:xfrm>
              <a:off x="665958" y="319364"/>
              <a:ext cx="208534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作业：丰收时节</a:t>
              </a:r>
              <a:endParaRPr lang="en-US" altLang="zh-CN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8"/>
          <p:cNvSpPr>
            <a:spLocks noChangeArrowheads="1"/>
          </p:cNvSpPr>
          <p:nvPr/>
        </p:nvSpPr>
        <p:spPr bwMode="auto">
          <a:xfrm>
            <a:off x="1295400" y="4677833"/>
            <a:ext cx="9378951" cy="1054100"/>
          </a:xfrm>
          <a:custGeom>
            <a:avLst/>
            <a:gdLst>
              <a:gd name="T0" fmla="*/ 3516831 w 7034766"/>
              <a:gd name="T1" fmla="*/ 0 h 791278"/>
              <a:gd name="T2" fmla="*/ 7033661 w 7034766"/>
              <a:gd name="T3" fmla="*/ 789873 h 791278"/>
              <a:gd name="T4" fmla="*/ 3516831 w 7034766"/>
              <a:gd name="T5" fmla="*/ 215640 h 791278"/>
              <a:gd name="T6" fmla="*/ 0 w 7034766"/>
              <a:gd name="T7" fmla="*/ 789873 h 791278"/>
              <a:gd name="T8" fmla="*/ 3516831 w 7034766"/>
              <a:gd name="T9" fmla="*/ 0 h 7912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34766"/>
              <a:gd name="T16" fmla="*/ 0 h 791278"/>
              <a:gd name="T17" fmla="*/ 7034766 w 7034766"/>
              <a:gd name="T18" fmla="*/ 791278 h 7912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34766" h="791278">
                <a:moveTo>
                  <a:pt x="3517383" y="0"/>
                </a:moveTo>
                <a:cubicBezTo>
                  <a:pt x="5027813" y="0"/>
                  <a:pt x="6344283" y="318829"/>
                  <a:pt x="7034766" y="791278"/>
                </a:cubicBezTo>
                <a:cubicBezTo>
                  <a:pt x="6205735" y="440222"/>
                  <a:pt x="4938050" y="216024"/>
                  <a:pt x="3517383" y="216024"/>
                </a:cubicBezTo>
                <a:cubicBezTo>
                  <a:pt x="2096717" y="216024"/>
                  <a:pt x="829032" y="440222"/>
                  <a:pt x="0" y="791278"/>
                </a:cubicBezTo>
                <a:cubicBezTo>
                  <a:pt x="690483" y="318829"/>
                  <a:pt x="2006953" y="0"/>
                  <a:pt x="3517383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zh-CN" altLang="en-US" sz="2400" kern="0">
              <a:solidFill>
                <a:sysClr val="windowText" lastClr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35" name="Group 5"/>
          <p:cNvGrpSpPr/>
          <p:nvPr/>
        </p:nvGrpSpPr>
        <p:grpSpPr bwMode="auto">
          <a:xfrm rot="240000">
            <a:off x="5502064" y="2487719"/>
            <a:ext cx="2305049" cy="2305049"/>
            <a:chOff x="0" y="0"/>
            <a:chExt cx="1728192" cy="1728192"/>
          </a:xfrm>
        </p:grpSpPr>
        <p:sp>
          <p:nvSpPr>
            <p:cNvPr id="36" name="五角星 68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43C0D4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zh-CN" sz="24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7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259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38" name="TextBox 70"/>
            <p:cNvSpPr>
              <a:spLocks noChangeArrowheads="1"/>
            </p:cNvSpPr>
            <p:nvPr/>
          </p:nvSpPr>
          <p:spPr bwMode="auto">
            <a:xfrm>
              <a:off x="631765" y="479375"/>
              <a:ext cx="464660" cy="745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5865" ker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3</a:t>
              </a:r>
              <a:endParaRPr lang="zh-CN" altLang="en-US" sz="5865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39" name="Group 9"/>
          <p:cNvGrpSpPr/>
          <p:nvPr/>
        </p:nvGrpSpPr>
        <p:grpSpPr bwMode="auto">
          <a:xfrm rot="-480000">
            <a:off x="3720042" y="3007783"/>
            <a:ext cx="1864784" cy="1862667"/>
            <a:chOff x="0" y="0"/>
            <a:chExt cx="1728192" cy="1728192"/>
          </a:xfrm>
        </p:grpSpPr>
        <p:sp>
          <p:nvSpPr>
            <p:cNvPr id="40" name="五角星 72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F09E17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zh-CN" sz="24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1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C37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42" name="TextBox 74"/>
            <p:cNvSpPr>
              <a:spLocks noChangeArrowheads="1"/>
            </p:cNvSpPr>
            <p:nvPr/>
          </p:nvSpPr>
          <p:spPr bwMode="auto">
            <a:xfrm>
              <a:off x="613695" y="479375"/>
              <a:ext cx="500803" cy="770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800" ker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</a:t>
              </a:r>
              <a:endParaRPr lang="zh-CN" altLang="en-US" sz="48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3" name="Group 13"/>
          <p:cNvGrpSpPr/>
          <p:nvPr/>
        </p:nvGrpSpPr>
        <p:grpSpPr bwMode="auto">
          <a:xfrm rot="-981927">
            <a:off x="2168526" y="3545417"/>
            <a:ext cx="1623483" cy="1625600"/>
            <a:chOff x="0" y="0"/>
            <a:chExt cx="1728192" cy="1728192"/>
          </a:xfrm>
        </p:grpSpPr>
        <p:sp>
          <p:nvSpPr>
            <p:cNvPr id="44" name="五角星 76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E76668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zh-CN" sz="24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5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E24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46" name="TextBox 78"/>
            <p:cNvSpPr>
              <a:spLocks noChangeArrowheads="1"/>
            </p:cNvSpPr>
            <p:nvPr/>
          </p:nvSpPr>
          <p:spPr bwMode="auto">
            <a:xfrm>
              <a:off x="608246" y="493115"/>
              <a:ext cx="511698" cy="751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000" ker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1</a:t>
              </a:r>
              <a:endParaRPr lang="zh-CN" altLang="en-US" sz="40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7" name="Group 17"/>
          <p:cNvGrpSpPr/>
          <p:nvPr/>
        </p:nvGrpSpPr>
        <p:grpSpPr bwMode="auto">
          <a:xfrm rot="1140000">
            <a:off x="7791451" y="3144520"/>
            <a:ext cx="1864783" cy="1864784"/>
            <a:chOff x="0" y="0"/>
            <a:chExt cx="1728192" cy="1728192"/>
          </a:xfrm>
        </p:grpSpPr>
        <p:sp>
          <p:nvSpPr>
            <p:cNvPr id="48" name="五角星 80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6AB73E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zh-CN" sz="24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9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487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50" name="TextBox 82"/>
            <p:cNvSpPr>
              <a:spLocks noChangeArrowheads="1"/>
            </p:cNvSpPr>
            <p:nvPr/>
          </p:nvSpPr>
          <p:spPr bwMode="auto">
            <a:xfrm>
              <a:off x="613695" y="479375"/>
              <a:ext cx="500803" cy="769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800" ker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4</a:t>
              </a:r>
              <a:endParaRPr lang="zh-CN" altLang="en-US" sz="48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8" name="矩形 17"/>
          <p:cNvSpPr>
            <a:spLocks noChangeArrowheads="1"/>
          </p:cNvSpPr>
          <p:nvPr/>
        </p:nvSpPr>
        <p:spPr bwMode="auto">
          <a:xfrm>
            <a:off x="1722120" y="2514600"/>
            <a:ext cx="187833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52" tIns="45726" rIns="91452" bIns="45726">
            <a:spAutoFit/>
          </a:bodyPr>
          <a:lstStyle/>
          <a:p>
            <a:pPr algn="just">
              <a:lnSpc>
                <a:spcPct val="150000"/>
              </a:lnSpc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增加兴趣的练习：不只是单一的临摹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矩形 17"/>
          <p:cNvSpPr>
            <a:spLocks noChangeArrowheads="1"/>
          </p:cNvSpPr>
          <p:nvPr/>
        </p:nvSpPr>
        <p:spPr bwMode="auto">
          <a:xfrm rot="240000">
            <a:off x="3712210" y="2051050"/>
            <a:ext cx="179832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52" tIns="45726" rIns="91452" bIns="45726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单个物体练习，需要会默画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矩形 17"/>
          <p:cNvSpPr>
            <a:spLocks noChangeArrowheads="1"/>
          </p:cNvSpPr>
          <p:nvPr/>
        </p:nvSpPr>
        <p:spPr bwMode="auto">
          <a:xfrm rot="180000">
            <a:off x="5793672" y="1522715"/>
            <a:ext cx="194825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52" tIns="45726" rIns="91452" bIns="45726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进行主题画的练习和构图的讲解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矩形 17"/>
          <p:cNvSpPr>
            <a:spLocks noChangeArrowheads="1"/>
          </p:cNvSpPr>
          <p:nvPr/>
        </p:nvSpPr>
        <p:spPr bwMode="auto">
          <a:xfrm rot="1080000">
            <a:off x="8436820" y="2096215"/>
            <a:ext cx="194825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52" tIns="45726" rIns="91452" bIns="45726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绘画时间的控制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79448" y="260073"/>
            <a:ext cx="1367516" cy="420370"/>
            <a:chOff x="568442" y="319364"/>
            <a:chExt cx="136751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lt"/>
                </a:rPr>
                <a:t>教学反思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58" grpId="0" bldLvl="0" autoUpdateAnimBg="0"/>
      <p:bldP spid="59" grpId="0" bldLvl="0" autoUpdateAnimBg="0"/>
      <p:bldP spid="60" grpId="0" bldLvl="0" autoUpdateAnimBg="0"/>
      <p:bldP spid="61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88387" cy="6857999"/>
          </a:xfrm>
          <a:prstGeom prst="rect">
            <a:avLst/>
          </a:prstGeom>
        </p:spPr>
      </p:pic>
      <p:sp>
        <p:nvSpPr>
          <p:cNvPr id="8" name="TextBox 58"/>
          <p:cNvSpPr txBox="1"/>
          <p:nvPr/>
        </p:nvSpPr>
        <p:spPr>
          <a:xfrm>
            <a:off x="2040327" y="1508787"/>
            <a:ext cx="5495833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>
                <a:solidFill>
                  <a:srgbClr val="E76668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尚酷简体" panose="03000509000000000000" pitchFamily="65" charset="-122"/>
                <a:ea typeface="方正尚酷简体" panose="03000509000000000000" pitchFamily="65" charset="-122"/>
              </a:rPr>
              <a:t>谢谢</a:t>
            </a:r>
            <a:r>
              <a:rPr lang="zh-CN" altLang="en-US" sz="8800" dirty="0">
                <a:solidFill>
                  <a:srgbClr val="3F3B6D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尚酷简体" panose="03000509000000000000" pitchFamily="65" charset="-122"/>
                <a:ea typeface="方正尚酷简体" panose="03000509000000000000" pitchFamily="65" charset="-122"/>
              </a:rPr>
              <a:t>观赏</a:t>
            </a:r>
            <a:endParaRPr lang="zh-CN" altLang="en-US" sz="8800" dirty="0">
              <a:solidFill>
                <a:srgbClr val="3F3B6D"/>
              </a:solidFill>
              <a:effectLst>
                <a:reflection blurRad="6350" stA="50000" endA="300" endPos="50000" dist="60007" dir="5400000" sy="-100000" algn="bl" rotWithShape="0"/>
              </a:effectLst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5755151" y="2154741"/>
            <a:ext cx="526256" cy="526256"/>
          </a:xfrm>
          <a:prstGeom prst="ellipse">
            <a:avLst/>
          </a:prstGeom>
          <a:solidFill>
            <a:srgbClr val="E242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5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213257" y="3519260"/>
            <a:ext cx="526256" cy="526256"/>
          </a:xfrm>
          <a:prstGeom prst="ellipse">
            <a:avLst/>
          </a:prstGeom>
          <a:solidFill>
            <a:srgbClr val="F09E1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6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069747" y="4676411"/>
            <a:ext cx="526256" cy="526256"/>
          </a:xfrm>
          <a:prstGeom prst="ellipse">
            <a:avLst/>
          </a:prstGeom>
          <a:solidFill>
            <a:srgbClr val="2591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7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3" name="TextBox 38"/>
          <p:cNvSpPr txBox="1"/>
          <p:nvPr/>
        </p:nvSpPr>
        <p:spPr>
          <a:xfrm>
            <a:off x="6331215" y="2201109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E24246"/>
                </a:solidFill>
                <a:latin typeface="微软雅黑" panose="020B0503020204020204" charset="-122"/>
                <a:ea typeface="微软雅黑" panose="020B0503020204020204" charset="-122"/>
              </a:rPr>
              <a:t>单元五　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动物简笔画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TextBox 39"/>
          <p:cNvSpPr txBox="1"/>
          <p:nvPr/>
        </p:nvSpPr>
        <p:spPr>
          <a:xfrm>
            <a:off x="6826590" y="3567490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单元六</a:t>
            </a:r>
            <a:r>
              <a:rPr lang="en-US" altLang="zh-CN" sz="2400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人物简笔画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6708936" y="4739603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2591A3"/>
                </a:solidFill>
                <a:latin typeface="微软雅黑" panose="020B0503020204020204" charset="-122"/>
                <a:ea typeface="微软雅黑" panose="020B0503020204020204" charset="-122"/>
              </a:rPr>
              <a:t>单元七</a:t>
            </a:r>
            <a:r>
              <a:rPr lang="en-US" altLang="zh-CN" sz="2400" kern="0" dirty="0">
                <a:solidFill>
                  <a:srgbClr val="2591A3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简笔画创编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弧形 36"/>
          <p:cNvSpPr/>
          <p:nvPr/>
        </p:nvSpPr>
        <p:spPr>
          <a:xfrm rot="2700000">
            <a:off x="865061" y="1425216"/>
            <a:ext cx="4764533" cy="4764533"/>
          </a:xfrm>
          <a:prstGeom prst="arc">
            <a:avLst/>
          </a:prstGeom>
          <a:noFill/>
          <a:ln w="6350" cap="flat" cmpd="sng" algn="ctr">
            <a:solidFill>
              <a:srgbClr val="394C53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rgbClr val="84B648"/>
              </a:solidFill>
              <a:latin typeface="Lato Light"/>
            </a:endParaRPr>
          </a:p>
        </p:txBody>
      </p:sp>
      <p:sp>
        <p:nvSpPr>
          <p:cNvPr id="38" name="Title 2"/>
          <p:cNvSpPr txBox="1"/>
          <p:nvPr/>
        </p:nvSpPr>
        <p:spPr>
          <a:xfrm>
            <a:off x="1199456" y="807840"/>
            <a:ext cx="3637157" cy="60939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8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E24246"/>
                </a:solidFill>
                <a:effectLst/>
                <a:uLnTx/>
                <a:uFillTx/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目录</a:t>
            </a: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0" lang="en-US" altLang="zh-CN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4851"/>
            <a:ext cx="5141413" cy="317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翻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0.20062 L 0.00208 -0.01018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9" y="-105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0.075 L 0.00069 -0.00339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2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-0.07284 L 0.00069 -0.00031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1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bldLvl="0" animBg="1"/>
      <p:bldP spid="29" grpId="2" bldLvl="0" animBg="1"/>
      <p:bldP spid="30" grpId="0" bldLvl="0" animBg="1"/>
      <p:bldP spid="30" grpId="1" bldLvl="0" animBg="1"/>
      <p:bldP spid="30" grpId="2" bldLvl="0" animBg="1"/>
      <p:bldP spid="31" grpId="0" bldLvl="0" animBg="1"/>
      <p:bldP spid="31" grpId="1" bldLvl="0" animBg="1"/>
      <p:bldP spid="31" grpId="2" bldLvl="0" animBg="1"/>
      <p:bldP spid="33" grpId="0"/>
      <p:bldP spid="33" grpId="1"/>
      <p:bldP spid="34" grpId="0"/>
      <p:bldP spid="34" grpId="1"/>
      <p:bldP spid="35" grpId="0"/>
      <p:bldP spid="35" grpId="1"/>
      <p:bldP spid="37" grpId="0" bldLvl="0" animBg="1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92000" cy="6860033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E24246"/>
          </a:solidFill>
          <a:ln w="9525" cap="flat" cmpd="sng" algn="ctr">
            <a:solidFill>
              <a:srgbClr val="DA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8075" y="3068955"/>
            <a:ext cx="5202555" cy="748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单元三</a:t>
            </a:r>
            <a:r>
              <a:rPr lang="en-US" altLang="zh-CN" sz="4265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 </a:t>
            </a:r>
            <a:r>
              <a:rPr lang="zh-CN" altLang="en-US" sz="4265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植物简笔画</a:t>
            </a:r>
            <a:endParaRPr lang="zh-CN" altLang="zh-CN" sz="4265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4917" y="1231773"/>
            <a:ext cx="10046733" cy="5271571"/>
            <a:chOff x="611188" y="803187"/>
            <a:chExt cx="7535050" cy="3953678"/>
          </a:xfrm>
        </p:grpSpPr>
        <p:sp>
          <p:nvSpPr>
            <p:cNvPr id="3" name="Freeform 138"/>
            <p:cNvSpPr/>
            <p:nvPr/>
          </p:nvSpPr>
          <p:spPr bwMode="auto">
            <a:xfrm>
              <a:off x="4419041" y="803187"/>
              <a:ext cx="229490" cy="883605"/>
            </a:xfrm>
            <a:custGeom>
              <a:avLst/>
              <a:gdLst>
                <a:gd name="T0" fmla="*/ 161 w 161"/>
                <a:gd name="T1" fmla="*/ 438 h 619"/>
                <a:gd name="T2" fmla="*/ 161 w 161"/>
                <a:gd name="T3" fmla="*/ 51 h 619"/>
                <a:gd name="T4" fmla="*/ 110 w 161"/>
                <a:gd name="T5" fmla="*/ 0 h 619"/>
                <a:gd name="T6" fmla="*/ 51 w 161"/>
                <a:gd name="T7" fmla="*/ 0 h 619"/>
                <a:gd name="T8" fmla="*/ 0 w 161"/>
                <a:gd name="T9" fmla="*/ 51 h 619"/>
                <a:gd name="T10" fmla="*/ 0 w 161"/>
                <a:gd name="T11" fmla="*/ 619 h 619"/>
                <a:gd name="T12" fmla="*/ 161 w 161"/>
                <a:gd name="T13" fmla="*/ 438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619">
                  <a:moveTo>
                    <a:pt x="161" y="438"/>
                  </a:moveTo>
                  <a:cubicBezTo>
                    <a:pt x="161" y="51"/>
                    <a:pt x="161" y="51"/>
                    <a:pt x="161" y="51"/>
                  </a:cubicBezTo>
                  <a:cubicBezTo>
                    <a:pt x="161" y="23"/>
                    <a:pt x="138" y="0"/>
                    <a:pt x="11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9" y="561"/>
                    <a:pt x="53" y="461"/>
                    <a:pt x="161" y="438"/>
                  </a:cubicBezTo>
                  <a:close/>
                </a:path>
              </a:pathLst>
            </a:custGeom>
            <a:solidFill>
              <a:srgbClr val="E76668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Freeform 140"/>
            <p:cNvSpPr/>
            <p:nvPr/>
          </p:nvSpPr>
          <p:spPr bwMode="auto">
            <a:xfrm>
              <a:off x="4419041" y="3514468"/>
              <a:ext cx="1500618" cy="1240895"/>
            </a:xfrm>
            <a:custGeom>
              <a:avLst/>
              <a:gdLst>
                <a:gd name="T0" fmla="*/ 1004 w 1051"/>
                <a:gd name="T1" fmla="*/ 0 h 869"/>
                <a:gd name="T2" fmla="*/ 218 w 1051"/>
                <a:gd name="T3" fmla="*/ 0 h 869"/>
                <a:gd name="T4" fmla="*/ 161 w 1051"/>
                <a:gd name="T5" fmla="*/ 5 h 869"/>
                <a:gd name="T6" fmla="*/ 0 w 1051"/>
                <a:gd name="T7" fmla="*/ 186 h 869"/>
                <a:gd name="T8" fmla="*/ 0 w 1051"/>
                <a:gd name="T9" fmla="*/ 201 h 869"/>
                <a:gd name="T10" fmla="*/ 0 w 1051"/>
                <a:gd name="T11" fmla="*/ 818 h 869"/>
                <a:gd name="T12" fmla="*/ 51 w 1051"/>
                <a:gd name="T13" fmla="*/ 869 h 869"/>
                <a:gd name="T14" fmla="*/ 110 w 1051"/>
                <a:gd name="T15" fmla="*/ 869 h 869"/>
                <a:gd name="T16" fmla="*/ 161 w 1051"/>
                <a:gd name="T17" fmla="*/ 818 h 869"/>
                <a:gd name="T18" fmla="*/ 161 w 1051"/>
                <a:gd name="T19" fmla="*/ 101 h 869"/>
                <a:gd name="T20" fmla="*/ 214 w 1051"/>
                <a:gd name="T21" fmla="*/ 92 h 869"/>
                <a:gd name="T22" fmla="*/ 1005 w 1051"/>
                <a:gd name="T23" fmla="*/ 92 h 869"/>
                <a:gd name="T24" fmla="*/ 1051 w 1051"/>
                <a:gd name="T25" fmla="*/ 46 h 869"/>
                <a:gd name="T26" fmla="*/ 1004 w 1051"/>
                <a:gd name="T27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1" h="869">
                  <a:moveTo>
                    <a:pt x="1004" y="0"/>
                  </a:moveTo>
                  <a:cubicBezTo>
                    <a:pt x="998" y="1"/>
                    <a:pt x="364" y="6"/>
                    <a:pt x="218" y="0"/>
                  </a:cubicBezTo>
                  <a:cubicBezTo>
                    <a:pt x="197" y="0"/>
                    <a:pt x="178" y="2"/>
                    <a:pt x="161" y="5"/>
                  </a:cubicBezTo>
                  <a:cubicBezTo>
                    <a:pt x="53" y="28"/>
                    <a:pt x="9" y="127"/>
                    <a:pt x="0" y="18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818"/>
                    <a:pt x="0" y="818"/>
                    <a:pt x="0" y="818"/>
                  </a:cubicBezTo>
                  <a:cubicBezTo>
                    <a:pt x="0" y="846"/>
                    <a:pt x="23" y="869"/>
                    <a:pt x="51" y="869"/>
                  </a:cubicBezTo>
                  <a:cubicBezTo>
                    <a:pt x="110" y="869"/>
                    <a:pt x="110" y="869"/>
                    <a:pt x="110" y="869"/>
                  </a:cubicBezTo>
                  <a:cubicBezTo>
                    <a:pt x="138" y="869"/>
                    <a:pt x="161" y="846"/>
                    <a:pt x="161" y="818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6" y="95"/>
                    <a:pt x="193" y="92"/>
                    <a:pt x="214" y="92"/>
                  </a:cubicBezTo>
                  <a:cubicBezTo>
                    <a:pt x="363" y="98"/>
                    <a:pt x="979" y="93"/>
                    <a:pt x="1005" y="92"/>
                  </a:cubicBezTo>
                  <a:cubicBezTo>
                    <a:pt x="1030" y="92"/>
                    <a:pt x="1051" y="71"/>
                    <a:pt x="1051" y="46"/>
                  </a:cubicBezTo>
                  <a:cubicBezTo>
                    <a:pt x="1050" y="21"/>
                    <a:pt x="1030" y="1"/>
                    <a:pt x="1004" y="0"/>
                  </a:cubicBezTo>
                  <a:close/>
                </a:path>
              </a:pathLst>
            </a:custGeom>
            <a:solidFill>
              <a:srgbClr val="6AB73E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Freeform 141"/>
            <p:cNvSpPr/>
            <p:nvPr/>
          </p:nvSpPr>
          <p:spPr bwMode="auto">
            <a:xfrm>
              <a:off x="4502867" y="2839739"/>
              <a:ext cx="1374" cy="20613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15 h 15"/>
                <a:gd name="T6" fmla="*/ 1 w 1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1"/>
                    <a:pt x="1" y="6"/>
                    <a:pt x="1" y="2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Freeform 142"/>
            <p:cNvSpPr/>
            <p:nvPr/>
          </p:nvSpPr>
          <p:spPr bwMode="auto">
            <a:xfrm>
              <a:off x="3149288" y="2529172"/>
              <a:ext cx="1499243" cy="1250515"/>
            </a:xfrm>
            <a:custGeom>
              <a:avLst/>
              <a:gdLst>
                <a:gd name="T0" fmla="*/ 889 w 1050"/>
                <a:gd name="T1" fmla="*/ 6 h 876"/>
                <a:gd name="T2" fmla="*/ 833 w 1050"/>
                <a:gd name="T3" fmla="*/ 1 h 876"/>
                <a:gd name="T4" fmla="*/ 46 w 1050"/>
                <a:gd name="T5" fmla="*/ 1 h 876"/>
                <a:gd name="T6" fmla="*/ 0 w 1050"/>
                <a:gd name="T7" fmla="*/ 47 h 876"/>
                <a:gd name="T8" fmla="*/ 46 w 1050"/>
                <a:gd name="T9" fmla="*/ 93 h 876"/>
                <a:gd name="T10" fmla="*/ 836 w 1050"/>
                <a:gd name="T11" fmla="*/ 93 h 876"/>
                <a:gd name="T12" fmla="*/ 889 w 1050"/>
                <a:gd name="T13" fmla="*/ 102 h 876"/>
                <a:gd name="T14" fmla="*/ 889 w 1050"/>
                <a:gd name="T15" fmla="*/ 876 h 876"/>
                <a:gd name="T16" fmla="*/ 1050 w 1050"/>
                <a:gd name="T17" fmla="*/ 695 h 876"/>
                <a:gd name="T18" fmla="*/ 1050 w 1050"/>
                <a:gd name="T19" fmla="*/ 202 h 876"/>
                <a:gd name="T20" fmla="*/ 1050 w 1050"/>
                <a:gd name="T21" fmla="*/ 186 h 876"/>
                <a:gd name="T22" fmla="*/ 889 w 1050"/>
                <a:gd name="T23" fmla="*/ 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0" h="876">
                  <a:moveTo>
                    <a:pt x="889" y="6"/>
                  </a:moveTo>
                  <a:cubicBezTo>
                    <a:pt x="872" y="2"/>
                    <a:pt x="853" y="0"/>
                    <a:pt x="833" y="1"/>
                  </a:cubicBezTo>
                  <a:cubicBezTo>
                    <a:pt x="687" y="6"/>
                    <a:pt x="53" y="1"/>
                    <a:pt x="46" y="1"/>
                  </a:cubicBezTo>
                  <a:cubicBezTo>
                    <a:pt x="21" y="1"/>
                    <a:pt x="0" y="21"/>
                    <a:pt x="0" y="47"/>
                  </a:cubicBezTo>
                  <a:cubicBezTo>
                    <a:pt x="0" y="72"/>
                    <a:pt x="20" y="93"/>
                    <a:pt x="46" y="93"/>
                  </a:cubicBezTo>
                  <a:cubicBezTo>
                    <a:pt x="72" y="93"/>
                    <a:pt x="688" y="98"/>
                    <a:pt x="836" y="93"/>
                  </a:cubicBezTo>
                  <a:cubicBezTo>
                    <a:pt x="857" y="92"/>
                    <a:pt x="875" y="96"/>
                    <a:pt x="889" y="102"/>
                  </a:cubicBezTo>
                  <a:cubicBezTo>
                    <a:pt x="889" y="876"/>
                    <a:pt x="889" y="876"/>
                    <a:pt x="889" y="876"/>
                  </a:cubicBezTo>
                  <a:cubicBezTo>
                    <a:pt x="898" y="817"/>
                    <a:pt x="942" y="718"/>
                    <a:pt x="1050" y="695"/>
                  </a:cubicBezTo>
                  <a:cubicBezTo>
                    <a:pt x="1050" y="202"/>
                    <a:pt x="1050" y="202"/>
                    <a:pt x="1050" y="202"/>
                  </a:cubicBezTo>
                  <a:cubicBezTo>
                    <a:pt x="1050" y="186"/>
                    <a:pt x="1050" y="186"/>
                    <a:pt x="1050" y="186"/>
                  </a:cubicBezTo>
                  <a:cubicBezTo>
                    <a:pt x="1041" y="128"/>
                    <a:pt x="997" y="29"/>
                    <a:pt x="889" y="6"/>
                  </a:cubicBezTo>
                  <a:close/>
                </a:path>
              </a:pathLst>
            </a:custGeom>
            <a:solidFill>
              <a:srgbClr val="43C0D4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Freeform 143"/>
            <p:cNvSpPr/>
            <p:nvPr/>
          </p:nvSpPr>
          <p:spPr bwMode="auto">
            <a:xfrm>
              <a:off x="4419041" y="1420199"/>
              <a:ext cx="1500618" cy="1374192"/>
            </a:xfrm>
            <a:custGeom>
              <a:avLst/>
              <a:gdLst>
                <a:gd name="T0" fmla="*/ 1004 w 1051"/>
                <a:gd name="T1" fmla="*/ 1 h 963"/>
                <a:gd name="T2" fmla="*/ 218 w 1051"/>
                <a:gd name="T3" fmla="*/ 1 h 963"/>
                <a:gd name="T4" fmla="*/ 161 w 1051"/>
                <a:gd name="T5" fmla="*/ 6 h 963"/>
                <a:gd name="T6" fmla="*/ 0 w 1051"/>
                <a:gd name="T7" fmla="*/ 187 h 963"/>
                <a:gd name="T8" fmla="*/ 0 w 1051"/>
                <a:gd name="T9" fmla="*/ 201 h 963"/>
                <a:gd name="T10" fmla="*/ 0 w 1051"/>
                <a:gd name="T11" fmla="*/ 783 h 963"/>
                <a:gd name="T12" fmla="*/ 161 w 1051"/>
                <a:gd name="T13" fmla="*/ 963 h 963"/>
                <a:gd name="T14" fmla="*/ 161 w 1051"/>
                <a:gd name="T15" fmla="*/ 102 h 963"/>
                <a:gd name="T16" fmla="*/ 214 w 1051"/>
                <a:gd name="T17" fmla="*/ 93 h 963"/>
                <a:gd name="T18" fmla="*/ 1005 w 1051"/>
                <a:gd name="T19" fmla="*/ 93 h 963"/>
                <a:gd name="T20" fmla="*/ 1051 w 1051"/>
                <a:gd name="T21" fmla="*/ 46 h 963"/>
                <a:gd name="T22" fmla="*/ 1004 w 1051"/>
                <a:gd name="T23" fmla="*/ 1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1" h="963">
                  <a:moveTo>
                    <a:pt x="1004" y="1"/>
                  </a:moveTo>
                  <a:cubicBezTo>
                    <a:pt x="998" y="1"/>
                    <a:pt x="364" y="6"/>
                    <a:pt x="218" y="1"/>
                  </a:cubicBezTo>
                  <a:cubicBezTo>
                    <a:pt x="197" y="0"/>
                    <a:pt x="178" y="2"/>
                    <a:pt x="161" y="6"/>
                  </a:cubicBezTo>
                  <a:cubicBezTo>
                    <a:pt x="53" y="29"/>
                    <a:pt x="9" y="129"/>
                    <a:pt x="0" y="187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783"/>
                    <a:pt x="0" y="783"/>
                    <a:pt x="0" y="783"/>
                  </a:cubicBezTo>
                  <a:cubicBezTo>
                    <a:pt x="108" y="806"/>
                    <a:pt x="152" y="905"/>
                    <a:pt x="161" y="963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76" y="96"/>
                    <a:pt x="193" y="92"/>
                    <a:pt x="214" y="93"/>
                  </a:cubicBezTo>
                  <a:cubicBezTo>
                    <a:pt x="363" y="98"/>
                    <a:pt x="979" y="93"/>
                    <a:pt x="1005" y="93"/>
                  </a:cubicBezTo>
                  <a:cubicBezTo>
                    <a:pt x="1031" y="93"/>
                    <a:pt x="1051" y="72"/>
                    <a:pt x="1051" y="46"/>
                  </a:cubicBezTo>
                  <a:cubicBezTo>
                    <a:pt x="1051" y="21"/>
                    <a:pt x="1030" y="1"/>
                    <a:pt x="1004" y="1"/>
                  </a:cubicBezTo>
                  <a:close/>
                </a:path>
              </a:pathLst>
            </a:custGeom>
            <a:solidFill>
              <a:srgbClr val="F09E17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 bwMode="auto">
            <a:xfrm>
              <a:off x="6156176" y="1131590"/>
              <a:ext cx="1066800" cy="315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8BC925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l"/>
              <a:r>
                <a:rPr lang="zh-CN" altLang="en-US" sz="2135" b="1" dirty="0">
                  <a:solidFill>
                    <a:srgbClr val="F09E17"/>
                  </a:solidFill>
                </a:rPr>
                <a:t>素质目标</a:t>
              </a:r>
              <a:endParaRPr lang="zh-CN" altLang="en-US" sz="2135" b="1" dirty="0">
                <a:solidFill>
                  <a:srgbClr val="F09E17"/>
                </a:solidFill>
              </a:endParaRPr>
            </a:p>
          </p:txBody>
        </p: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6164187" y="1431659"/>
              <a:ext cx="1973962" cy="763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通过练习进一步掌握绘画步骤，培养学生观察、想象和形象思维的能力，全面培养当代教育人才。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 bwMode="auto">
            <a:xfrm>
              <a:off x="1730762" y="2249810"/>
              <a:ext cx="1066800" cy="315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2135" b="1" dirty="0">
                  <a:solidFill>
                    <a:srgbClr val="43C0D4"/>
                  </a:solidFill>
                </a:rPr>
                <a:t>能力目标</a:t>
              </a:r>
              <a:endParaRPr lang="zh-CN" altLang="en-US" sz="2135" b="1" dirty="0">
                <a:solidFill>
                  <a:srgbClr val="43C0D4"/>
                </a:solidFill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611188" y="2568189"/>
              <a:ext cx="2222950" cy="995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1. 能通过对各种植物的分析，厘清对植物似是而非的图形概念。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2. 能以示范法与图片展示法归纳出植物简笔画的基本方法。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 bwMode="auto">
            <a:xfrm>
              <a:off x="6210511" y="3229500"/>
              <a:ext cx="1066800" cy="315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2135" b="1" dirty="0">
                  <a:solidFill>
                    <a:srgbClr val="6AB73E"/>
                  </a:solidFill>
                </a:rPr>
                <a:t>知识目标</a:t>
              </a:r>
              <a:endParaRPr lang="zh-CN" altLang="en-US" sz="2135" b="1" dirty="0">
                <a:solidFill>
                  <a:srgbClr val="6AB73E"/>
                </a:solidFill>
              </a:endParaRPr>
            </a:p>
          </p:txBody>
        </p: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6172276" y="3529569"/>
              <a:ext cx="1973962" cy="1227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1. 能利用基本方法与绘画步骤，把各种植物用简笔画的形式表现出来。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2. 明晰植物简笔画基本的表现方法和绘画步骤。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590452" y="3300820"/>
              <a:ext cx="536130" cy="536130"/>
            </a:xfrm>
            <a:prstGeom prst="ellipse">
              <a:avLst/>
            </a:prstGeom>
            <a:solidFill>
              <a:srgbClr val="6AB73E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590452" y="1230720"/>
              <a:ext cx="536130" cy="536130"/>
            </a:xfrm>
            <a:prstGeom prst="ellipse">
              <a:avLst/>
            </a:prstGeom>
            <a:solidFill>
              <a:srgbClr val="F09E17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881223" y="2324222"/>
              <a:ext cx="536130" cy="536130"/>
            </a:xfrm>
            <a:prstGeom prst="ellipse">
              <a:avLst/>
            </a:prstGeom>
            <a:solidFill>
              <a:srgbClr val="43C0D4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TextBox 682"/>
            <p:cNvSpPr txBox="1"/>
            <p:nvPr/>
          </p:nvSpPr>
          <p:spPr>
            <a:xfrm>
              <a:off x="5694585" y="1301196"/>
              <a:ext cx="307181" cy="376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C</a:t>
              </a:r>
              <a:endParaRPr lang="zh-CN" altLang="en-US" sz="2665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TextBox 682"/>
            <p:cNvSpPr txBox="1"/>
            <p:nvPr/>
          </p:nvSpPr>
          <p:spPr>
            <a:xfrm>
              <a:off x="5690061" y="3379577"/>
              <a:ext cx="316230" cy="376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A</a:t>
              </a:r>
              <a:endParaRPr lang="zh-CN" altLang="en-US" sz="2665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TextBox 682"/>
            <p:cNvSpPr txBox="1"/>
            <p:nvPr/>
          </p:nvSpPr>
          <p:spPr>
            <a:xfrm>
              <a:off x="3005250" y="2397162"/>
              <a:ext cx="296704" cy="376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B</a:t>
              </a:r>
              <a:endParaRPr lang="zh-CN" altLang="en-US" sz="2665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3403" y="323573"/>
            <a:ext cx="1367516" cy="420370"/>
            <a:chOff x="568442" y="319364"/>
            <a:chExt cx="1367517" cy="420371"/>
          </a:xfrm>
        </p:grpSpPr>
        <p:sp>
          <p:nvSpPr>
            <p:cNvPr id="22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学习目标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01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36431" y="2908432"/>
            <a:ext cx="39547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任务一 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植物的基本表现方法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4085316" cy="420370"/>
            <a:chOff x="568442" y="319364"/>
            <a:chExt cx="408531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398780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一、简笔花卉的特征与表现方法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695325" y="1268730"/>
            <a:ext cx="10315575" cy="2214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（一）花卉的结构特点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花卉的形体结构要结合它们的生态规律去分析，分别掌握它的生长组织结构和花、叶的形体。花卉可分为花、枝干、叶。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（1）花：一朵完整的花，包括花萼、花瓣、花蕊三个部分。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（2）枝干：花有草本和木本之分，草本的花茎较柔软，木本的花茎较坚挺，枝干的分布应有穿插和疏密的变化。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（3）叶：叶有互生和对生等结构特点，形态有椭圆形、长条形、羽形等。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510" y="4446270"/>
            <a:ext cx="4566920" cy="13506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325" y="4206875"/>
            <a:ext cx="3020695" cy="1675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6915" y="4446270"/>
            <a:ext cx="3703955" cy="1350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4085316" cy="420370"/>
            <a:chOff x="568442" y="319364"/>
            <a:chExt cx="408531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398780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一、简笔花卉的特征与表现方法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695325" y="1268730"/>
            <a:ext cx="10315575" cy="747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（二）丛花画法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画丛花的时候，要从整体观察其外形特征，把它分为一个或几个大的团块，便更容易掌握绘画方法。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935" y="2383790"/>
            <a:ext cx="4067175" cy="1647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2450" y="2604135"/>
            <a:ext cx="5546725" cy="1517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045" y="4399280"/>
            <a:ext cx="4048125" cy="2085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5900" y="4283710"/>
            <a:ext cx="5715000" cy="2066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4085316" cy="420370"/>
            <a:chOff x="568442" y="319364"/>
            <a:chExt cx="408531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398780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二、简笔树木的特征与表现方法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771525" y="1344930"/>
            <a:ext cx="10315575" cy="14947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树木的结构是由主干、枝、叶等部分组成的。长方形、三角形和梯形是植物简笔画中表现树木常用的形体。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树干从形体上来看是一个圆柱体，也可以看作是一个圆锥体，在简笔画中通过概括，树干可以画成长方形、三角形或梯形。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树叶茂密的树，从外形看一般可分为锥形和球状等，在大的球体内有的还能概括成若干个小的球体，画的时候，可先从这些几何形体入手。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3974465"/>
            <a:ext cx="3789680" cy="2245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5405" y="3077210"/>
            <a:ext cx="2609850" cy="3286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760" y="3077210"/>
            <a:ext cx="2276475" cy="3362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799.99842519685,&quot;width&quot;:19194.30708661417}"/>
</p:tagLst>
</file>

<file path=ppt/tags/tag2.xml><?xml version="1.0" encoding="utf-8"?>
<p:tagLst xmlns:p="http://schemas.openxmlformats.org/presentationml/2006/main">
  <p:tag name="COMMONDATA" val="eyJoZGlkIjoiNzQ3MTk3OTEyZDg4NzA3ZGRmN2U4ZTcxY2Y1ODYwYzQ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2ppt.com">
  <a:themeElements>
    <a:clrScheme name="自定义 3209">
      <a:dk1>
        <a:srgbClr val="C8A843"/>
      </a:dk1>
      <a:lt1>
        <a:srgbClr val="00BDC6"/>
      </a:lt1>
      <a:dk2>
        <a:srgbClr val="C276B8"/>
      </a:dk2>
      <a:lt2>
        <a:srgbClr val="8DC21F"/>
      </a:lt2>
      <a:accent1>
        <a:srgbClr val="080808"/>
      </a:accent1>
      <a:accent2>
        <a:srgbClr val="FFFFFF"/>
      </a:accent2>
      <a:accent3>
        <a:srgbClr val="080808"/>
      </a:accent3>
      <a:accent4>
        <a:srgbClr val="080808"/>
      </a:accent4>
      <a:accent5>
        <a:srgbClr val="080808"/>
      </a:accent5>
      <a:accent6>
        <a:srgbClr val="080808"/>
      </a:accent6>
      <a:hlink>
        <a:srgbClr val="080808"/>
      </a:hlink>
      <a:folHlink>
        <a:srgbClr val="08080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2428</Words>
  <Application>WPS 演示</Application>
  <PresentationFormat>宽屏</PresentationFormat>
  <Paragraphs>237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8" baseType="lpstr">
      <vt:lpstr>Arial</vt:lpstr>
      <vt:lpstr>宋体</vt:lpstr>
      <vt:lpstr>Wingdings</vt:lpstr>
      <vt:lpstr>方正尚酷简体</vt:lpstr>
      <vt:lpstr>微软雅黑</vt:lpstr>
      <vt:lpstr>Lato Light</vt:lpstr>
      <vt:lpstr>Verdana</vt:lpstr>
      <vt:lpstr>方正中等线简体</vt:lpstr>
      <vt:lpstr>Impact</vt:lpstr>
      <vt:lpstr>Arial Unicode MS</vt:lpstr>
      <vt:lpstr>Calibri</vt:lpstr>
      <vt:lpstr>Open Sans Light</vt:lpstr>
      <vt:lpstr>Yu Gothic UI Light</vt:lpstr>
      <vt:lpstr>黑体</vt:lpstr>
      <vt:lpstr>Palatino Linotype</vt:lpstr>
      <vt:lpstr>方正兰亭黑_GBK</vt:lpstr>
      <vt:lpstr>Directive Four</vt:lpstr>
      <vt:lpstr>Office 主题</vt:lpstr>
      <vt:lpstr>www.2ppt.com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教学分析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老学生一枚</cp:lastModifiedBy>
  <cp:revision>50</cp:revision>
  <dcterms:created xsi:type="dcterms:W3CDTF">2022-08-16T02:29:00Z</dcterms:created>
  <dcterms:modified xsi:type="dcterms:W3CDTF">2022-08-16T03:25:36Z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FB1D4E3F02C34B9CBC80D550252779B7</vt:lpwstr>
  </property>
  <property fmtid="{D5CDD505-2E9C-101B-9397-08002B2CF9AE}" pid="3" name="KSOProductBuildVer">
    <vt:lpwstr>2052-11.1.0.12302</vt:lpwstr>
  </property>
</Properties>
</file>